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4" r:id="rId2"/>
    <p:sldId id="258" r:id="rId3"/>
    <p:sldId id="413" r:id="rId4"/>
    <p:sldId id="356" r:id="rId5"/>
    <p:sldId id="417" r:id="rId6"/>
    <p:sldId id="418" r:id="rId7"/>
    <p:sldId id="414" r:id="rId8"/>
    <p:sldId id="419" r:id="rId9"/>
    <p:sldId id="423" r:id="rId10"/>
    <p:sldId id="426" r:id="rId11"/>
    <p:sldId id="439" r:id="rId12"/>
    <p:sldId id="420" r:id="rId13"/>
    <p:sldId id="424" r:id="rId14"/>
    <p:sldId id="425" r:id="rId15"/>
    <p:sldId id="421" r:id="rId16"/>
    <p:sldId id="422" r:id="rId17"/>
    <p:sldId id="415" r:id="rId18"/>
    <p:sldId id="428" r:id="rId19"/>
    <p:sldId id="427" r:id="rId20"/>
    <p:sldId id="429" r:id="rId21"/>
    <p:sldId id="265" r:id="rId22"/>
  </p:sldIdLst>
  <p:sldSz cx="12192000" cy="6858000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96" autoAdjust="0"/>
    <p:restoredTop sz="89340" autoAdjust="0"/>
  </p:normalViewPr>
  <p:slideViewPr>
    <p:cSldViewPr snapToGrid="0">
      <p:cViewPr varScale="1">
        <p:scale>
          <a:sx n="58" d="100"/>
          <a:sy n="58" d="100"/>
        </p:scale>
        <p:origin x="78" y="252"/>
      </p:cViewPr>
      <p:guideLst>
        <p:guide orient="horz" pos="911"/>
        <p:guide pos="11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310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27A5DA4-0517-469B-A20E-54B75BF32207}" type="datetimeFigureOut">
              <a:rPr lang="nl-BE" smtClean="0"/>
              <a:t>15/03/2020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27E7ADA-B818-4A8D-827F-3A2F12FF408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2963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025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7700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1828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0707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9781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9949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183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42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833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131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724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849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079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293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15/03/2020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8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2666" y="3352799"/>
            <a:ext cx="5249333" cy="1493485"/>
          </a:xfrm>
        </p:spPr>
        <p:txBody>
          <a:bodyPr/>
          <a:lstStyle/>
          <a:p>
            <a:r>
              <a:rPr lang="en-US" dirty="0" smtClean="0"/>
              <a:t>Business Analytics minor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5: Regression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3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5"/>
    </mc:Choice>
    <mc:Fallback>
      <p:transition spd="slow" advTm="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smtClean="0"/>
              <a:t>Multiple </a:t>
            </a:r>
            <a:r>
              <a:rPr lang="nl-BE" dirty="0" err="1" smtClean="0"/>
              <a:t>Linear</a:t>
            </a:r>
            <a:r>
              <a:rPr lang="nl-BE" dirty="0" smtClean="0"/>
              <a:t> </a:t>
            </a:r>
            <a:r>
              <a:rPr lang="nl-BE" dirty="0" err="1" smtClean="0"/>
              <a:t>Regression</a:t>
            </a:r>
            <a:endParaRPr lang="nl-BE" sz="1600" dirty="0"/>
          </a:p>
          <a:p>
            <a:pPr marL="0" indent="0">
              <a:buNone/>
            </a:pPr>
            <a:endParaRPr lang="nl-BE" sz="2000" dirty="0" smtClean="0"/>
          </a:p>
          <a:p>
            <a:pPr marL="0" indent="0">
              <a:buNone/>
            </a:pPr>
            <a:r>
              <a:rPr lang="nl-BE" sz="2000" dirty="0" smtClean="0"/>
              <a:t>Multiple: a set of predictor </a:t>
            </a:r>
            <a:r>
              <a:rPr lang="nl-BE" sz="2000" dirty="0" err="1" smtClean="0"/>
              <a:t>variable</a:t>
            </a:r>
            <a:r>
              <a:rPr lang="nl-BE" sz="2000" dirty="0" smtClean="0"/>
              <a:t> X</a:t>
            </a:r>
            <a:r>
              <a:rPr lang="nl-BE" sz="2000" baseline="-25000" dirty="0" smtClean="0"/>
              <a:t>1</a:t>
            </a:r>
            <a:r>
              <a:rPr lang="nl-BE" sz="2000" dirty="0" smtClean="0"/>
              <a:t>, X</a:t>
            </a:r>
            <a:r>
              <a:rPr lang="nl-BE" sz="2000" baseline="-25000" dirty="0" smtClean="0"/>
              <a:t>2</a:t>
            </a:r>
            <a:r>
              <a:rPr lang="nl-BE" sz="2000" dirty="0" smtClean="0"/>
              <a:t>, …, </a:t>
            </a:r>
            <a:r>
              <a:rPr lang="nl-BE" sz="2000" dirty="0" err="1" smtClean="0"/>
              <a:t>X</a:t>
            </a:r>
            <a:r>
              <a:rPr lang="nl-BE" sz="2000" baseline="-25000" dirty="0" err="1" smtClean="0"/>
              <a:t>p</a:t>
            </a:r>
            <a:r>
              <a:rPr lang="nl-BE" sz="2000" dirty="0" smtClean="0"/>
              <a:t>, </a:t>
            </a:r>
            <a:r>
              <a:rPr lang="nl-BE" sz="2000" dirty="0" err="1" smtClean="0"/>
              <a:t>try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predict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value</a:t>
            </a:r>
            <a:r>
              <a:rPr lang="nl-BE" sz="2000" dirty="0" smtClean="0"/>
              <a:t> of Y</a:t>
            </a: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es-ES" dirty="0"/>
              <a:t>Y = β0 + </a:t>
            </a:r>
            <a:r>
              <a:rPr lang="es-ES" dirty="0" smtClean="0"/>
              <a:t>β1·X1 </a:t>
            </a:r>
            <a:r>
              <a:rPr lang="es-ES" dirty="0"/>
              <a:t>+. . .+ </a:t>
            </a:r>
            <a:r>
              <a:rPr lang="es-ES" dirty="0" smtClean="0"/>
              <a:t>β</a:t>
            </a:r>
            <a:r>
              <a:rPr lang="es-ES" dirty="0" err="1" smtClean="0"/>
              <a:t>p·Xp</a:t>
            </a:r>
            <a:r>
              <a:rPr lang="es-ES" dirty="0" smtClean="0"/>
              <a:t> </a:t>
            </a:r>
            <a:r>
              <a:rPr lang="es-ES" dirty="0"/>
              <a:t>+ ε </a:t>
            </a:r>
            <a:endParaRPr lang="es-ES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smtClean="0"/>
              <a:t>ε</a:t>
            </a:r>
            <a:r>
              <a:rPr lang="nl-BE" sz="2000" dirty="0" smtClean="0"/>
              <a:t> </a:t>
            </a:r>
            <a:r>
              <a:rPr lang="nl-BE" sz="2000" dirty="0" err="1" smtClean="0"/>
              <a:t>represents</a:t>
            </a:r>
            <a:r>
              <a:rPr lang="nl-BE" sz="2000" dirty="0" smtClean="0"/>
              <a:t> “</a:t>
            </a:r>
            <a:r>
              <a:rPr lang="nl-BE" sz="2000" dirty="0" err="1" smtClean="0"/>
              <a:t>noise</a:t>
            </a:r>
            <a:r>
              <a:rPr lang="nl-BE" sz="2000" dirty="0" smtClean="0"/>
              <a:t>”</a:t>
            </a: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nl-BE" sz="2000" dirty="0" err="1" smtClean="0"/>
              <a:t>Use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training data set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estimate</a:t>
            </a:r>
            <a:r>
              <a:rPr lang="nl-BE" sz="2000" dirty="0" smtClean="0"/>
              <a:t> </a:t>
            </a:r>
            <a:r>
              <a:rPr lang="es-ES" sz="2000" dirty="0" smtClean="0"/>
              <a:t>β0, β1, …, </a:t>
            </a:r>
            <a:r>
              <a:rPr lang="el-GR" sz="2000" dirty="0"/>
              <a:t>β</a:t>
            </a:r>
            <a:r>
              <a:rPr lang="es-ES" sz="2000" dirty="0"/>
              <a:t>p.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err="1" smtClean="0"/>
              <a:t>Estimate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noise</a:t>
            </a:r>
            <a:r>
              <a:rPr lang="es-ES" sz="2000" dirty="0" smtClean="0"/>
              <a:t> </a:t>
            </a:r>
            <a:r>
              <a:rPr lang="es-ES" sz="2000" dirty="0" err="1" smtClean="0"/>
              <a:t>or</a:t>
            </a:r>
            <a:r>
              <a:rPr lang="es-ES" sz="2000" dirty="0" smtClean="0"/>
              <a:t> error </a:t>
            </a:r>
            <a:r>
              <a:rPr lang="es-ES" sz="2000" dirty="0" err="1" smtClean="0"/>
              <a:t>constant</a:t>
            </a:r>
            <a:r>
              <a:rPr lang="es-ES" sz="2000" dirty="0" smtClean="0"/>
              <a:t> </a:t>
            </a:r>
            <a:r>
              <a:rPr lang="es-ES" sz="2000" dirty="0" err="1" smtClean="0"/>
              <a:t>based</a:t>
            </a:r>
            <a:r>
              <a:rPr lang="es-ES" sz="2000" dirty="0" smtClean="0"/>
              <a:t> </a:t>
            </a:r>
            <a:r>
              <a:rPr lang="es-ES" sz="2000" dirty="0" err="1" smtClean="0"/>
              <a:t>on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standard </a:t>
            </a:r>
            <a:r>
              <a:rPr lang="es-ES" sz="2000" dirty="0" err="1" smtClean="0"/>
              <a:t>deviation</a:t>
            </a:r>
            <a:r>
              <a:rPr lang="es-ES" sz="2000" dirty="0" smtClean="0"/>
              <a:t> </a:t>
            </a:r>
            <a:r>
              <a:rPr lang="es-ES" sz="2000" dirty="0" err="1" smtClean="0"/>
              <a:t>estimate</a:t>
            </a:r>
            <a:r>
              <a:rPr lang="es-ES" sz="2000" dirty="0" smtClean="0"/>
              <a:t> in output</a:t>
            </a:r>
            <a:endParaRPr lang="es-E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1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50"/>
    </mc:Choice>
    <mc:Fallback>
      <p:transition spd="slow" advTm="74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0" y="1825625"/>
            <a:ext cx="10355579" cy="38104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dirty="0" smtClean="0"/>
              <a:t>KNN </a:t>
            </a:r>
            <a:r>
              <a:rPr lang="nl-BE" dirty="0" err="1" smtClean="0"/>
              <a:t>Regression</a:t>
            </a:r>
            <a:endParaRPr lang="nl-BE" sz="1600" dirty="0"/>
          </a:p>
          <a:p>
            <a:pPr marL="0" indent="0">
              <a:buNone/>
            </a:pPr>
            <a:endParaRPr lang="nl-BE" sz="10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Remember: we’ve already used K-Nearest Neighbors to classify instances: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Given a set of instances: (x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y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), (x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y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), </a:t>
            </a:r>
            <a:r>
              <a:rPr lang="en-US" sz="2000" dirty="0" smtClean="0"/>
              <a:t>… (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n</a:t>
            </a:r>
            <a:r>
              <a:rPr lang="en-US" sz="2000" dirty="0" err="1" smtClean="0"/>
              <a:t>,y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), </a:t>
            </a:r>
            <a:r>
              <a:rPr lang="en-US" sz="2000" dirty="0" smtClean="0"/>
              <a:t>where x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is a set of independent variables for the </a:t>
            </a:r>
            <a:r>
              <a:rPr lang="en-US" sz="2000" dirty="0" err="1" smtClean="0"/>
              <a:t>i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instance and </a:t>
            </a:r>
            <a:r>
              <a:rPr lang="en-US" sz="2000" dirty="0" err="1" smtClean="0"/>
              <a:t>y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 is the target class of the </a:t>
            </a:r>
            <a:r>
              <a:rPr lang="en-US" sz="2000" dirty="0" err="1" smtClean="0"/>
              <a:t>i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instance.</a:t>
            </a:r>
            <a:endParaRPr lang="en-US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For </a:t>
            </a:r>
            <a:r>
              <a:rPr lang="en-US" sz="2000" dirty="0" smtClean="0"/>
              <a:t>a new instance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q</a:t>
            </a:r>
            <a:r>
              <a:rPr lang="en-US" sz="2000" dirty="0"/>
              <a:t> </a:t>
            </a:r>
            <a:r>
              <a:rPr lang="en-US" sz="2000" dirty="0" smtClean="0"/>
              <a:t>, predict </a:t>
            </a:r>
            <a:r>
              <a:rPr lang="en-US" sz="2000" dirty="0" err="1" smtClean="0"/>
              <a:t>y</a:t>
            </a:r>
            <a:r>
              <a:rPr lang="en-US" sz="2000" baseline="-25000" dirty="0" err="1" smtClean="0"/>
              <a:t>q</a:t>
            </a:r>
            <a:r>
              <a:rPr lang="en-US" sz="2000" dirty="0" smtClean="0"/>
              <a:t> = majority class of the neighbors of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q</a:t>
            </a:r>
            <a:endParaRPr lang="en-US" sz="2000" baseline="-250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Now: we can also use K-Nearest Neighbors to predict a continuous variable: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Given a set of instances: (x</a:t>
            </a:r>
            <a:r>
              <a:rPr lang="en-US" sz="2000" baseline="-25000" dirty="0"/>
              <a:t>1</a:t>
            </a:r>
            <a:r>
              <a:rPr lang="en-US" sz="2000" dirty="0"/>
              <a:t>, y</a:t>
            </a:r>
            <a:r>
              <a:rPr lang="en-US" sz="2000" baseline="-25000" dirty="0"/>
              <a:t>1</a:t>
            </a:r>
            <a:r>
              <a:rPr lang="en-US" sz="2000" dirty="0"/>
              <a:t>), (x</a:t>
            </a:r>
            <a:r>
              <a:rPr lang="en-US" sz="2000" baseline="-25000" dirty="0"/>
              <a:t>2</a:t>
            </a:r>
            <a:r>
              <a:rPr lang="en-US" sz="2000" dirty="0"/>
              <a:t>, y</a:t>
            </a:r>
            <a:r>
              <a:rPr lang="en-US" sz="2000" baseline="-25000" dirty="0"/>
              <a:t>2</a:t>
            </a:r>
            <a:r>
              <a:rPr lang="en-US" sz="2000" dirty="0"/>
              <a:t>), </a:t>
            </a:r>
            <a:r>
              <a:rPr lang="en-US" sz="2000" dirty="0" smtClean="0"/>
              <a:t>… (</a:t>
            </a:r>
            <a:r>
              <a:rPr lang="en-US" sz="2000" dirty="0" err="1"/>
              <a:t>x</a:t>
            </a:r>
            <a:r>
              <a:rPr lang="en-US" sz="2000" baseline="-25000" dirty="0" err="1"/>
              <a:t>n</a:t>
            </a:r>
            <a:r>
              <a:rPr lang="en-US" sz="2000" dirty="0" err="1"/>
              <a:t>,y</a:t>
            </a:r>
            <a:r>
              <a:rPr lang="en-US" sz="2000" baseline="-25000" dirty="0" err="1"/>
              <a:t>n</a:t>
            </a:r>
            <a:r>
              <a:rPr lang="en-US" sz="2000" dirty="0"/>
              <a:t>), </a:t>
            </a:r>
            <a:r>
              <a:rPr lang="en-US" sz="2000" dirty="0"/>
              <a:t>where x</a:t>
            </a:r>
            <a:r>
              <a:rPr lang="en-US" sz="2000" baseline="-25000" dirty="0"/>
              <a:t>i</a:t>
            </a:r>
            <a:r>
              <a:rPr lang="en-US" sz="2000" dirty="0"/>
              <a:t> is a set of independent variables for the </a:t>
            </a:r>
            <a:r>
              <a:rPr lang="en-US" sz="2000" dirty="0" err="1"/>
              <a:t>i</a:t>
            </a:r>
            <a:r>
              <a:rPr lang="en-US" sz="2000" baseline="30000" dirty="0" err="1"/>
              <a:t>th</a:t>
            </a:r>
            <a:r>
              <a:rPr lang="en-US" sz="2000" dirty="0"/>
              <a:t> instance and </a:t>
            </a:r>
            <a:r>
              <a:rPr lang="en-US" sz="2000" dirty="0" err="1"/>
              <a:t>y</a:t>
            </a:r>
            <a:r>
              <a:rPr lang="en-US" sz="2000" baseline="-25000" dirty="0" err="1"/>
              <a:t>i</a:t>
            </a:r>
            <a:r>
              <a:rPr lang="en-US" sz="2000" dirty="0"/>
              <a:t> is the </a:t>
            </a:r>
            <a:r>
              <a:rPr lang="en-US" sz="2000" dirty="0" smtClean="0"/>
              <a:t>continuous target value of </a:t>
            </a:r>
            <a:r>
              <a:rPr lang="en-US" sz="2000" dirty="0"/>
              <a:t>the </a:t>
            </a:r>
            <a:r>
              <a:rPr lang="en-US" sz="2000" dirty="0" err="1"/>
              <a:t>i</a:t>
            </a:r>
            <a:r>
              <a:rPr lang="en-US" sz="2000" baseline="30000" dirty="0" err="1"/>
              <a:t>th</a:t>
            </a:r>
            <a:r>
              <a:rPr lang="en-US" sz="2000" dirty="0"/>
              <a:t> </a:t>
            </a:r>
            <a:r>
              <a:rPr lang="en-US" sz="2000" dirty="0" smtClean="0"/>
              <a:t>instance.</a:t>
            </a:r>
            <a:endParaRPr lang="en-US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For </a:t>
            </a:r>
            <a:r>
              <a:rPr lang="en-US" sz="2000" dirty="0"/>
              <a:t>a new instance </a:t>
            </a:r>
            <a:r>
              <a:rPr lang="en-US" sz="2000" dirty="0" err="1"/>
              <a:t>x</a:t>
            </a:r>
            <a:r>
              <a:rPr lang="en-US" sz="2000" baseline="-25000" dirty="0" err="1"/>
              <a:t>q</a:t>
            </a:r>
            <a:r>
              <a:rPr lang="en-US" sz="2000" dirty="0"/>
              <a:t>, predict </a:t>
            </a:r>
            <a:r>
              <a:rPr lang="en-US" sz="2000" dirty="0" err="1"/>
              <a:t>y</a:t>
            </a:r>
            <a:r>
              <a:rPr lang="en-US" sz="2000" baseline="-25000" dirty="0" err="1"/>
              <a:t>q</a:t>
            </a:r>
            <a:r>
              <a:rPr lang="en-US" sz="2000" dirty="0"/>
              <a:t> = </a:t>
            </a:r>
            <a:r>
              <a:rPr lang="en-US" sz="2000" dirty="0" smtClean="0"/>
              <a:t>mean class </a:t>
            </a:r>
            <a:r>
              <a:rPr lang="en-US" sz="2000" dirty="0"/>
              <a:t>of the neighbors of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q</a:t>
            </a:r>
            <a:endParaRPr lang="en-US" sz="2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127912" y="5636029"/>
                <a:ext cx="1695797" cy="871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912" y="5636029"/>
                <a:ext cx="1695797" cy="871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0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060"/>
    </mc:Choice>
    <mc:Fallback>
      <p:transition spd="slow" advTm="88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 smtClean="0"/>
              <a:t>Prediction</a:t>
            </a:r>
            <a:r>
              <a:rPr lang="nl-BE" dirty="0" smtClean="0"/>
              <a:t> </a:t>
            </a:r>
            <a:r>
              <a:rPr lang="nl-BE" dirty="0" err="1" smtClean="0"/>
              <a:t>Process</a:t>
            </a:r>
            <a:endParaRPr lang="nl-BE" sz="1600" dirty="0"/>
          </a:p>
          <a:p>
            <a:pPr marL="0" indent="0">
              <a:buNone/>
            </a:pPr>
            <a:endParaRPr lang="nl-BE" sz="2000" dirty="0" smtClean="0"/>
          </a:p>
          <a:p>
            <a:pPr marL="457200" indent="-457200">
              <a:buAutoNum type="arabicPeriod"/>
            </a:pPr>
            <a:r>
              <a:rPr lang="nl-BE" sz="2000" dirty="0" err="1" smtClean="0"/>
              <a:t>Gather</a:t>
            </a:r>
            <a:r>
              <a:rPr lang="nl-BE" sz="2000" dirty="0" smtClean="0"/>
              <a:t> </a:t>
            </a:r>
            <a:r>
              <a:rPr lang="nl-BE" sz="2000" dirty="0" err="1" smtClean="0"/>
              <a:t>all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data </a:t>
            </a:r>
            <a:r>
              <a:rPr lang="nl-BE" sz="2000" dirty="0" err="1" smtClean="0"/>
              <a:t>you</a:t>
            </a:r>
            <a:r>
              <a:rPr lang="nl-BE" sz="2000" dirty="0" smtClean="0"/>
              <a:t> have on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banks</a:t>
            </a:r>
            <a:r>
              <a:rPr lang="nl-BE" sz="2000" dirty="0" smtClean="0"/>
              <a:t>’ </a:t>
            </a:r>
            <a:r>
              <a:rPr lang="nl-BE" sz="2000" dirty="0" err="1" smtClean="0"/>
              <a:t>loan</a:t>
            </a:r>
            <a:r>
              <a:rPr lang="nl-BE" sz="2000" dirty="0" smtClean="0"/>
              <a:t> </a:t>
            </a:r>
            <a:r>
              <a:rPr lang="nl-BE" sz="2000" dirty="0" err="1" smtClean="0"/>
              <a:t>customers</a:t>
            </a:r>
            <a:r>
              <a:rPr lang="nl-BE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nl-BE" sz="2000" dirty="0" smtClean="0"/>
              <a:t>Split </a:t>
            </a:r>
            <a:r>
              <a:rPr lang="nl-BE" sz="2000" dirty="0" err="1" smtClean="0"/>
              <a:t>that</a:t>
            </a:r>
            <a:r>
              <a:rPr lang="nl-BE" sz="2000" dirty="0" smtClean="0"/>
              <a:t> data </a:t>
            </a:r>
            <a:r>
              <a:rPr lang="nl-BE" sz="2000" dirty="0" err="1" smtClean="0"/>
              <a:t>into</a:t>
            </a:r>
            <a:r>
              <a:rPr lang="nl-BE" sz="2000" dirty="0" smtClean="0"/>
              <a:t> a training set </a:t>
            </a:r>
            <a:r>
              <a:rPr lang="nl-BE" sz="2000" dirty="0" err="1" smtClean="0"/>
              <a:t>and</a:t>
            </a:r>
            <a:r>
              <a:rPr lang="nl-BE" sz="2000" dirty="0" smtClean="0"/>
              <a:t> a test set.</a:t>
            </a:r>
          </a:p>
          <a:p>
            <a:pPr marL="457200" indent="-457200">
              <a:buAutoNum type="arabicPeriod"/>
            </a:pPr>
            <a:r>
              <a:rPr lang="nl-BE" sz="2000" dirty="0" err="1" smtClean="0"/>
              <a:t>Build</a:t>
            </a:r>
            <a:r>
              <a:rPr lang="nl-BE" sz="2000" dirty="0" smtClean="0"/>
              <a:t> a model on </a:t>
            </a:r>
            <a:r>
              <a:rPr lang="nl-BE" sz="2000" dirty="0" err="1" smtClean="0"/>
              <a:t>the</a:t>
            </a:r>
            <a:r>
              <a:rPr lang="nl-BE" sz="2000" dirty="0" smtClean="0"/>
              <a:t> training set </a:t>
            </a:r>
            <a:r>
              <a:rPr lang="nl-BE" sz="2000" dirty="0" err="1" smtClean="0"/>
              <a:t>that</a:t>
            </a:r>
            <a:r>
              <a:rPr lang="nl-BE" sz="2000" dirty="0" smtClean="0"/>
              <a:t> shows </a:t>
            </a:r>
            <a:r>
              <a:rPr lang="nl-BE" sz="2000" dirty="0" err="1" smtClean="0"/>
              <a:t>how</a:t>
            </a:r>
            <a:r>
              <a:rPr lang="nl-BE" sz="2000" dirty="0" smtClean="0"/>
              <a:t> long </a:t>
            </a:r>
            <a:r>
              <a:rPr lang="nl-BE" sz="2000" dirty="0" err="1" smtClean="0"/>
              <a:t>each</a:t>
            </a:r>
            <a:r>
              <a:rPr lang="nl-BE" sz="2000" dirty="0" smtClean="0"/>
              <a:t> customer </a:t>
            </a:r>
            <a:r>
              <a:rPr lang="nl-BE" sz="2000" dirty="0" err="1" smtClean="0"/>
              <a:t>continues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repay</a:t>
            </a:r>
            <a:r>
              <a:rPr lang="nl-BE" sz="2000" dirty="0" smtClean="0"/>
              <a:t> </a:t>
            </a:r>
            <a:r>
              <a:rPr lang="nl-BE" sz="2000" dirty="0" err="1" smtClean="0"/>
              <a:t>their</a:t>
            </a:r>
            <a:r>
              <a:rPr lang="nl-BE" sz="2000" dirty="0" smtClean="0"/>
              <a:t> </a:t>
            </a:r>
            <a:r>
              <a:rPr lang="nl-BE" sz="2000" dirty="0" err="1" smtClean="0"/>
              <a:t>loans</a:t>
            </a:r>
            <a:r>
              <a:rPr lang="nl-BE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nl-BE" sz="2000" dirty="0" err="1" smtClean="0"/>
              <a:t>Use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test set </a:t>
            </a:r>
            <a:r>
              <a:rPr lang="nl-BE" sz="2000" dirty="0" err="1" smtClean="0"/>
              <a:t>to</a:t>
            </a:r>
            <a:r>
              <a:rPr lang="nl-BE" sz="2000" dirty="0" smtClean="0"/>
              <a:t> test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accuracy</a:t>
            </a:r>
            <a:r>
              <a:rPr lang="nl-BE" sz="2000" dirty="0" smtClean="0"/>
              <a:t> of </a:t>
            </a:r>
            <a:r>
              <a:rPr lang="nl-BE" sz="2000" dirty="0" err="1" smtClean="0"/>
              <a:t>the</a:t>
            </a:r>
            <a:r>
              <a:rPr lang="nl-BE" sz="2000" dirty="0" smtClean="0"/>
              <a:t> model.</a:t>
            </a:r>
          </a:p>
          <a:p>
            <a:pPr marL="457200" indent="-457200">
              <a:buAutoNum type="arabicPeriod"/>
            </a:pPr>
            <a:r>
              <a:rPr lang="nl-BE" sz="2000" dirty="0" err="1" smtClean="0"/>
              <a:t>Now</a:t>
            </a:r>
            <a:r>
              <a:rPr lang="nl-BE" sz="2000" dirty="0" smtClean="0"/>
              <a:t> </a:t>
            </a:r>
            <a:r>
              <a:rPr lang="nl-BE" sz="2000" dirty="0" err="1" smtClean="0"/>
              <a:t>use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model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predict</a:t>
            </a:r>
            <a:r>
              <a:rPr lang="nl-BE" sz="2000" dirty="0" smtClean="0"/>
              <a:t> </a:t>
            </a:r>
            <a:r>
              <a:rPr lang="nl-BE" sz="2000" dirty="0" err="1" smtClean="0"/>
              <a:t>how</a:t>
            </a:r>
            <a:r>
              <a:rPr lang="nl-BE" sz="2000" dirty="0" smtClean="0"/>
              <a:t> </a:t>
            </a:r>
            <a:r>
              <a:rPr lang="nl-BE" sz="2000" dirty="0" err="1" smtClean="0"/>
              <a:t>many</a:t>
            </a:r>
            <a:r>
              <a:rPr lang="nl-BE" sz="2000" dirty="0" smtClean="0"/>
              <a:t> </a:t>
            </a:r>
            <a:r>
              <a:rPr lang="nl-BE" sz="2000" dirty="0" err="1" smtClean="0"/>
              <a:t>months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new </a:t>
            </a:r>
            <a:r>
              <a:rPr lang="nl-BE" sz="2000" dirty="0" err="1" smtClean="0"/>
              <a:t>applicant</a:t>
            </a:r>
            <a:r>
              <a:rPr lang="nl-BE" sz="2000" dirty="0" smtClean="0"/>
              <a:t> </a:t>
            </a:r>
            <a:r>
              <a:rPr lang="nl-BE" sz="2000" dirty="0" err="1" smtClean="0"/>
              <a:t>will</a:t>
            </a:r>
            <a:r>
              <a:rPr lang="nl-BE" sz="2000" dirty="0" smtClean="0"/>
              <a:t> continue </a:t>
            </a:r>
            <a:r>
              <a:rPr lang="nl-BE" sz="2000" dirty="0" err="1" smtClean="0"/>
              <a:t>paying</a:t>
            </a:r>
            <a:r>
              <a:rPr lang="nl-BE" sz="2000" dirty="0" smtClean="0"/>
              <a:t> back </a:t>
            </a:r>
            <a:r>
              <a:rPr lang="nl-BE" sz="2000" dirty="0" err="1" smtClean="0"/>
              <a:t>their</a:t>
            </a:r>
            <a:r>
              <a:rPr lang="nl-BE" sz="2000" dirty="0" smtClean="0"/>
              <a:t> </a:t>
            </a:r>
            <a:r>
              <a:rPr lang="nl-BE" sz="2000" dirty="0" err="1" smtClean="0"/>
              <a:t>loan</a:t>
            </a:r>
            <a:r>
              <a:rPr lang="nl-BE" sz="2000" dirty="0" smtClean="0"/>
              <a:t>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1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303"/>
    </mc:Choice>
    <mc:Fallback>
      <p:transition spd="slow" advTm="127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smtClean="0"/>
              <a:t>Evaluation of </a:t>
            </a:r>
            <a:r>
              <a:rPr lang="nl-BE" dirty="0" err="1" smtClean="0"/>
              <a:t>Regression</a:t>
            </a:r>
            <a:r>
              <a:rPr lang="nl-BE" dirty="0" smtClean="0"/>
              <a:t> </a:t>
            </a:r>
            <a:r>
              <a:rPr lang="nl-BE" dirty="0" err="1" smtClean="0"/>
              <a:t>Models</a:t>
            </a:r>
            <a:endParaRPr lang="nl-BE" dirty="0" smtClean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 smtClean="0"/>
              <a:t>How </a:t>
            </a:r>
            <a:r>
              <a:rPr lang="nl-BE" dirty="0" err="1" smtClean="0"/>
              <a:t>good</a:t>
            </a:r>
            <a:r>
              <a:rPr lang="nl-BE" dirty="0" smtClean="0"/>
              <a:t> is </a:t>
            </a:r>
            <a:r>
              <a:rPr lang="nl-BE" dirty="0" err="1" smtClean="0"/>
              <a:t>the</a:t>
            </a:r>
            <a:r>
              <a:rPr lang="nl-BE" dirty="0" smtClean="0"/>
              <a:t> model?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err="1" smtClean="0"/>
              <a:t>This</a:t>
            </a:r>
            <a:r>
              <a:rPr lang="nl-BE" dirty="0" smtClean="0"/>
              <a:t> </a:t>
            </a:r>
            <a:r>
              <a:rPr lang="nl-BE" dirty="0" err="1" smtClean="0"/>
              <a:t>depends</a:t>
            </a:r>
            <a:r>
              <a:rPr lang="nl-BE" dirty="0" smtClean="0"/>
              <a:t> on </a:t>
            </a:r>
            <a:r>
              <a:rPr lang="nl-BE" dirty="0" err="1" smtClean="0"/>
              <a:t>what</a:t>
            </a:r>
            <a:r>
              <a:rPr lang="nl-BE" dirty="0" smtClean="0"/>
              <a:t> </a:t>
            </a:r>
            <a:r>
              <a:rPr lang="nl-BE" dirty="0" err="1" smtClean="0"/>
              <a:t>you’re</a:t>
            </a:r>
            <a:r>
              <a:rPr lang="nl-BE" dirty="0" smtClean="0"/>
              <a:t> </a:t>
            </a:r>
            <a:r>
              <a:rPr lang="nl-BE" dirty="0" err="1" smtClean="0"/>
              <a:t>using</a:t>
            </a:r>
            <a:r>
              <a:rPr lang="nl-BE" dirty="0" smtClean="0"/>
              <a:t> </a:t>
            </a:r>
            <a:r>
              <a:rPr lang="nl-BE" dirty="0" err="1" smtClean="0"/>
              <a:t>it</a:t>
            </a:r>
            <a:r>
              <a:rPr lang="nl-BE" dirty="0" smtClean="0"/>
              <a:t> </a:t>
            </a:r>
            <a:r>
              <a:rPr lang="nl-BE" dirty="0" err="1" smtClean="0"/>
              <a:t>for</a:t>
            </a:r>
            <a:r>
              <a:rPr lang="nl-BE" dirty="0" smtClean="0"/>
              <a:t>:</a:t>
            </a:r>
            <a:endParaRPr lang="nl-BE" dirty="0"/>
          </a:p>
          <a:p>
            <a:pPr marL="0" indent="0">
              <a:buNone/>
            </a:pPr>
            <a:r>
              <a:rPr lang="nl-BE" dirty="0" smtClean="0"/>
              <a:t>	</a:t>
            </a:r>
            <a:r>
              <a:rPr lang="nl-BE" dirty="0" err="1" smtClean="0"/>
              <a:t>Describing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data </a:t>
            </a:r>
            <a:r>
              <a:rPr lang="nl-BE" dirty="0" err="1" smtClean="0"/>
              <a:t>vs</a:t>
            </a:r>
            <a:r>
              <a:rPr lang="nl-BE" dirty="0" smtClean="0"/>
              <a:t> </a:t>
            </a:r>
            <a:r>
              <a:rPr lang="nl-BE" dirty="0" err="1" smtClean="0"/>
              <a:t>Predicting</a:t>
            </a:r>
            <a:r>
              <a:rPr lang="nl-BE" dirty="0" smtClean="0"/>
              <a:t> </a:t>
            </a:r>
            <a:r>
              <a:rPr lang="nl-BE" dirty="0" err="1" smtClean="0"/>
              <a:t>outcomes</a:t>
            </a:r>
            <a:endParaRPr lang="nl-BE" dirty="0" smtClean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 err="1"/>
              <a:t>Choosing</a:t>
            </a:r>
            <a:r>
              <a:rPr lang="nl-BE" dirty="0"/>
              <a:t> </a:t>
            </a:r>
            <a:r>
              <a:rPr lang="nl-BE" dirty="0" err="1"/>
              <a:t>between</a:t>
            </a:r>
            <a:r>
              <a:rPr lang="nl-BE" dirty="0"/>
              <a:t> </a:t>
            </a:r>
            <a:r>
              <a:rPr lang="nl-BE" dirty="0" err="1" smtClean="0"/>
              <a:t>Descriptive</a:t>
            </a:r>
            <a:r>
              <a:rPr lang="nl-BE" dirty="0" smtClean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 smtClean="0"/>
              <a:t>Predictive</a:t>
            </a:r>
            <a:endParaRPr lang="nl-BE" dirty="0"/>
          </a:p>
          <a:p>
            <a:pPr lvl="1"/>
            <a:r>
              <a:rPr lang="nl-BE" dirty="0"/>
              <a:t>For data </a:t>
            </a:r>
            <a:r>
              <a:rPr lang="nl-BE" dirty="0" err="1"/>
              <a:t>mining</a:t>
            </a:r>
            <a:r>
              <a:rPr lang="nl-BE" dirty="0"/>
              <a:t>, </a:t>
            </a:r>
            <a:r>
              <a:rPr lang="nl-BE" dirty="0" err="1"/>
              <a:t>emphasis</a:t>
            </a:r>
            <a:r>
              <a:rPr lang="nl-BE" dirty="0"/>
              <a:t> is </a:t>
            </a:r>
            <a:r>
              <a:rPr lang="nl-BE" dirty="0" err="1"/>
              <a:t>usually</a:t>
            </a:r>
            <a:r>
              <a:rPr lang="nl-BE" dirty="0"/>
              <a:t> on </a:t>
            </a:r>
            <a:r>
              <a:rPr lang="nl-BE" dirty="0" err="1"/>
              <a:t>predictive</a:t>
            </a:r>
            <a:r>
              <a:rPr lang="nl-BE" dirty="0"/>
              <a:t> power</a:t>
            </a:r>
          </a:p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1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83"/>
    </mc:Choice>
    <mc:Fallback>
      <p:transition spd="slow" advTm="44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 smtClean="0"/>
              <a:t>Purpose</a:t>
            </a:r>
            <a:r>
              <a:rPr lang="nl-BE" dirty="0" smtClean="0"/>
              <a:t>: </a:t>
            </a:r>
            <a:r>
              <a:rPr lang="nl-BE" dirty="0" err="1" smtClean="0"/>
              <a:t>Description</a:t>
            </a:r>
            <a:endParaRPr lang="nl-BE" dirty="0" smtClean="0"/>
          </a:p>
          <a:p>
            <a:pPr lvl="1"/>
            <a:r>
              <a:rPr lang="nl-BE" dirty="0" err="1" smtClean="0"/>
              <a:t>Goodness</a:t>
            </a:r>
            <a:r>
              <a:rPr lang="nl-BE" dirty="0" smtClean="0"/>
              <a:t> of fit</a:t>
            </a:r>
          </a:p>
          <a:p>
            <a:pPr lvl="1"/>
            <a:r>
              <a:rPr lang="nl-BE" dirty="0" err="1" smtClean="0"/>
              <a:t>Calculations</a:t>
            </a:r>
            <a:r>
              <a:rPr lang="nl-BE" dirty="0" smtClean="0"/>
              <a:t> on training data</a:t>
            </a:r>
          </a:p>
          <a:p>
            <a:pPr lvl="1"/>
            <a:r>
              <a:rPr lang="nl-BE" dirty="0" err="1" smtClean="0"/>
              <a:t>Calculate</a:t>
            </a:r>
            <a:r>
              <a:rPr lang="nl-BE" dirty="0" smtClean="0"/>
              <a:t> R</a:t>
            </a:r>
            <a:r>
              <a:rPr lang="nl-BE" baseline="30000" dirty="0" smtClean="0"/>
              <a:t>2</a:t>
            </a:r>
            <a:endParaRPr lang="nl-BE" dirty="0"/>
          </a:p>
          <a:p>
            <a:pPr lvl="2"/>
            <a:r>
              <a:rPr lang="nl-BE" dirty="0" err="1" smtClean="0"/>
              <a:t>measures</a:t>
            </a:r>
            <a:r>
              <a:rPr lang="nl-BE" dirty="0" smtClean="0"/>
              <a:t> </a:t>
            </a:r>
            <a:r>
              <a:rPr lang="nl-BE" dirty="0" err="1" smtClean="0"/>
              <a:t>how</a:t>
            </a:r>
            <a:r>
              <a:rPr lang="nl-BE" dirty="0" smtClean="0"/>
              <a:t> close </a:t>
            </a:r>
            <a:r>
              <a:rPr lang="nl-BE" dirty="0" err="1" smtClean="0"/>
              <a:t>the</a:t>
            </a:r>
            <a:r>
              <a:rPr lang="nl-BE" dirty="0" smtClean="0"/>
              <a:t> data is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regession</a:t>
            </a:r>
            <a:r>
              <a:rPr lang="nl-BE" dirty="0" smtClean="0"/>
              <a:t> line</a:t>
            </a:r>
          </a:p>
          <a:p>
            <a:pPr lvl="2"/>
            <a:r>
              <a:rPr lang="nl-BE" dirty="0" err="1" smtClean="0"/>
              <a:t>Available</a:t>
            </a:r>
            <a:r>
              <a:rPr lang="nl-BE" dirty="0"/>
              <a:t> </a:t>
            </a:r>
            <a:r>
              <a:rPr lang="nl-BE" dirty="0" smtClean="0"/>
              <a:t>as output</a:t>
            </a:r>
          </a:p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r>
              <a:rPr lang="nl-BE" dirty="0" err="1" smtClean="0"/>
              <a:t>Purpose</a:t>
            </a:r>
            <a:r>
              <a:rPr lang="nl-BE" dirty="0"/>
              <a:t>: </a:t>
            </a:r>
            <a:r>
              <a:rPr lang="nl-BE" dirty="0" err="1"/>
              <a:t>Prediction</a:t>
            </a:r>
            <a:endParaRPr lang="nl-BE" dirty="0"/>
          </a:p>
          <a:p>
            <a:pPr lvl="1"/>
            <a:r>
              <a:rPr lang="nl-BE" dirty="0" err="1"/>
              <a:t>Accuracy</a:t>
            </a:r>
            <a:r>
              <a:rPr lang="nl-BE" dirty="0"/>
              <a:t> </a:t>
            </a:r>
            <a:r>
              <a:rPr lang="nl-BE" dirty="0" err="1"/>
              <a:t>measures</a:t>
            </a:r>
            <a:r>
              <a:rPr lang="nl-BE" dirty="0"/>
              <a:t> </a:t>
            </a:r>
          </a:p>
          <a:p>
            <a:pPr lvl="1"/>
            <a:r>
              <a:rPr lang="nl-BE" dirty="0" err="1"/>
              <a:t>Calculations</a:t>
            </a:r>
            <a:r>
              <a:rPr lang="nl-BE" dirty="0"/>
              <a:t> on test or </a:t>
            </a:r>
            <a:r>
              <a:rPr lang="nl-BE" dirty="0" err="1"/>
              <a:t>validation</a:t>
            </a:r>
            <a:r>
              <a:rPr lang="nl-BE" dirty="0"/>
              <a:t> data</a:t>
            </a:r>
          </a:p>
          <a:p>
            <a:pPr lvl="2"/>
            <a:r>
              <a:rPr lang="nl-BE" dirty="0" err="1"/>
              <a:t>Available</a:t>
            </a:r>
            <a:r>
              <a:rPr lang="nl-BE" dirty="0"/>
              <a:t> as Output</a:t>
            </a:r>
          </a:p>
          <a:p>
            <a:endParaRPr lang="nl-BE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193" y="0"/>
            <a:ext cx="6286952" cy="242249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7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15"/>
    </mc:Choice>
    <mc:Fallback>
      <p:transition spd="slow" advTm="9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smtClean="0"/>
              <a:t>Evaluation of </a:t>
            </a:r>
            <a:r>
              <a:rPr lang="nl-BE" dirty="0" err="1" smtClean="0"/>
              <a:t>Regression</a:t>
            </a:r>
            <a:r>
              <a:rPr lang="nl-BE" dirty="0" smtClean="0"/>
              <a:t> </a:t>
            </a:r>
            <a:r>
              <a:rPr lang="nl-BE" dirty="0" err="1" smtClean="0"/>
              <a:t>Models</a:t>
            </a:r>
            <a:r>
              <a:rPr lang="nl-BE" dirty="0" smtClean="0"/>
              <a:t>: </a:t>
            </a:r>
            <a:r>
              <a:rPr lang="nl-BE" sz="2400" dirty="0" err="1" smtClean="0"/>
              <a:t>Residuals</a:t>
            </a:r>
            <a:endParaRPr lang="nl-BE" sz="2400" dirty="0" smtClean="0"/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r>
              <a:rPr lang="nl-BE" sz="2400" dirty="0" err="1" smtClean="0"/>
              <a:t>Compare</a:t>
            </a:r>
            <a:r>
              <a:rPr lang="nl-BE" sz="2400" dirty="0" smtClean="0"/>
              <a:t> </a:t>
            </a:r>
            <a:r>
              <a:rPr lang="nl-BE" sz="2400" dirty="0" err="1" smtClean="0"/>
              <a:t>the</a:t>
            </a:r>
            <a:r>
              <a:rPr lang="nl-BE" sz="2400" dirty="0" smtClean="0"/>
              <a:t> </a:t>
            </a:r>
            <a:r>
              <a:rPr lang="nl-BE" sz="2400" dirty="0" err="1" smtClean="0"/>
              <a:t>predicted</a:t>
            </a:r>
            <a:r>
              <a:rPr lang="nl-BE" sz="2400" dirty="0" smtClean="0"/>
              <a:t> </a:t>
            </a:r>
            <a:r>
              <a:rPr lang="nl-BE" sz="2400" dirty="0" err="1" smtClean="0"/>
              <a:t>value</a:t>
            </a:r>
            <a:r>
              <a:rPr lang="nl-BE" sz="2400" dirty="0" smtClean="0"/>
              <a:t> </a:t>
            </a:r>
            <a:r>
              <a:rPr lang="nl-BE" sz="2400" dirty="0" err="1" smtClean="0"/>
              <a:t>with</a:t>
            </a:r>
            <a:r>
              <a:rPr lang="nl-BE" sz="2400" dirty="0" smtClean="0"/>
              <a:t> </a:t>
            </a:r>
            <a:r>
              <a:rPr lang="nl-BE" sz="2400" dirty="0" err="1" smtClean="0"/>
              <a:t>the</a:t>
            </a:r>
            <a:r>
              <a:rPr lang="nl-BE" sz="2400" dirty="0" smtClean="0"/>
              <a:t> </a:t>
            </a:r>
            <a:r>
              <a:rPr lang="nl-BE" sz="2400" dirty="0" err="1" smtClean="0"/>
              <a:t>observed</a:t>
            </a:r>
            <a:r>
              <a:rPr lang="nl-BE" sz="2400" dirty="0" smtClean="0"/>
              <a:t> </a:t>
            </a:r>
            <a:r>
              <a:rPr lang="nl-BE" sz="2400" dirty="0" err="1" smtClean="0"/>
              <a:t>value</a:t>
            </a:r>
            <a:endParaRPr lang="nl-BE" sz="2400" dirty="0" smtClean="0"/>
          </a:p>
          <a:p>
            <a:pPr marL="0" indent="0">
              <a:buNone/>
            </a:pPr>
            <a:r>
              <a:rPr lang="nl-BE" sz="2400" dirty="0"/>
              <a:t>	</a:t>
            </a:r>
            <a:r>
              <a:rPr lang="nl-BE" sz="2400" dirty="0" smtClean="0"/>
              <a:t>e</a:t>
            </a:r>
            <a:r>
              <a:rPr lang="nl-BE" sz="2400" baseline="-25000" dirty="0" smtClean="0"/>
              <a:t>i</a:t>
            </a:r>
            <a:r>
              <a:rPr lang="nl-BE" sz="2400" dirty="0" smtClean="0"/>
              <a:t> = </a:t>
            </a:r>
            <a:r>
              <a:rPr lang="nl-BE" sz="2400" dirty="0" err="1" smtClean="0"/>
              <a:t>y</a:t>
            </a:r>
            <a:r>
              <a:rPr lang="nl-BE" sz="2400" baseline="-25000" dirty="0" err="1" smtClean="0"/>
              <a:t>i</a:t>
            </a:r>
            <a:r>
              <a:rPr lang="nl-BE" sz="2400" dirty="0" smtClean="0"/>
              <a:t> – </a:t>
            </a:r>
            <a:r>
              <a:rPr lang="nl-BE" sz="2400" dirty="0" err="1" smtClean="0"/>
              <a:t>y</a:t>
            </a:r>
            <a:r>
              <a:rPr lang="nl-BE" sz="2400" baseline="-25000" dirty="0" err="1" smtClean="0"/>
              <a:t>i</a:t>
            </a:r>
            <a:r>
              <a:rPr lang="nl-BE" sz="2400" dirty="0" smtClean="0"/>
              <a:t> </a:t>
            </a:r>
          </a:p>
          <a:p>
            <a:pPr marL="0" indent="0">
              <a:buNone/>
            </a:pPr>
            <a:endParaRPr lang="nl-BE" sz="2400" dirty="0" smtClean="0"/>
          </a:p>
          <a:p>
            <a:pPr marL="0" indent="0">
              <a:buNone/>
            </a:pPr>
            <a:r>
              <a:rPr lang="nl-BE" sz="2400" dirty="0" smtClean="0"/>
              <a:t>e</a:t>
            </a:r>
            <a:r>
              <a:rPr lang="nl-BE" sz="2400" baseline="-25000" dirty="0" smtClean="0"/>
              <a:t>i </a:t>
            </a:r>
            <a:r>
              <a:rPr lang="nl-BE" sz="2400" dirty="0" smtClean="0"/>
              <a:t>: error</a:t>
            </a:r>
          </a:p>
          <a:p>
            <a:pPr marL="0" indent="0">
              <a:buNone/>
            </a:pPr>
            <a:r>
              <a:rPr lang="nl-BE" sz="2400" dirty="0" err="1"/>
              <a:t>y</a:t>
            </a:r>
            <a:r>
              <a:rPr lang="nl-BE" sz="2400" baseline="-25000" dirty="0" err="1" smtClean="0"/>
              <a:t>i</a:t>
            </a:r>
            <a:r>
              <a:rPr lang="nl-BE" sz="2400" baseline="-25000" dirty="0" smtClean="0"/>
              <a:t> </a:t>
            </a:r>
            <a:r>
              <a:rPr lang="nl-BE" sz="2400" dirty="0" smtClean="0"/>
              <a:t>: </a:t>
            </a:r>
            <a:r>
              <a:rPr lang="nl-BE" sz="2400" dirty="0" err="1" smtClean="0"/>
              <a:t>actual</a:t>
            </a:r>
            <a:r>
              <a:rPr lang="nl-BE" sz="2400" dirty="0" smtClean="0"/>
              <a:t> </a:t>
            </a:r>
            <a:r>
              <a:rPr lang="nl-BE" sz="2400" dirty="0" err="1" smtClean="0"/>
              <a:t>value</a:t>
            </a:r>
            <a:endParaRPr lang="nl-BE" sz="2400" dirty="0" smtClean="0"/>
          </a:p>
          <a:p>
            <a:pPr marL="0" indent="0">
              <a:buNone/>
            </a:pPr>
            <a:r>
              <a:rPr lang="nl-BE" sz="2400" dirty="0" err="1"/>
              <a:t>y</a:t>
            </a:r>
            <a:r>
              <a:rPr lang="nl-BE" sz="2400" baseline="-25000" dirty="0" err="1" smtClean="0"/>
              <a:t>i</a:t>
            </a:r>
            <a:r>
              <a:rPr lang="nl-BE" sz="2400" dirty="0" smtClean="0"/>
              <a:t> : </a:t>
            </a:r>
            <a:r>
              <a:rPr lang="nl-BE" sz="2400" dirty="0" err="1" smtClean="0"/>
              <a:t>predicted</a:t>
            </a:r>
            <a:r>
              <a:rPr lang="nl-BE" sz="2400" dirty="0" smtClean="0"/>
              <a:t> </a:t>
            </a:r>
            <a:r>
              <a:rPr lang="nl-BE" sz="2400" dirty="0" err="1" smtClean="0"/>
              <a:t>value</a:t>
            </a:r>
            <a:endParaRPr lang="nl-BE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32610" y="3100733"/>
            <a:ext cx="966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^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876777" y="4925622"/>
            <a:ext cx="966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^</a:t>
            </a:r>
            <a:endParaRPr lang="en-US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88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28"/>
    </mc:Choice>
    <mc:Fallback>
      <p:transition spd="slow" advTm="23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BE" dirty="0" smtClean="0"/>
              <a:t>Evaluation </a:t>
            </a:r>
            <a:r>
              <a:rPr lang="nl-BE" dirty="0" err="1" smtClean="0"/>
              <a:t>Metrics</a:t>
            </a:r>
            <a:endParaRPr lang="nl-BE" dirty="0" smtClean="0"/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r>
              <a:rPr lang="nl-BE" sz="2400" dirty="0" err="1" smtClean="0"/>
              <a:t>Mean</a:t>
            </a:r>
            <a:r>
              <a:rPr lang="nl-BE" sz="2400" dirty="0" smtClean="0"/>
              <a:t> Absolute Error:</a:t>
            </a:r>
          </a:p>
          <a:p>
            <a:pPr marL="0" indent="0">
              <a:buNone/>
            </a:pPr>
            <a:r>
              <a:rPr lang="nl-BE" sz="1900" dirty="0" smtClean="0"/>
              <a:t>(</a:t>
            </a:r>
            <a:r>
              <a:rPr lang="nl-BE" sz="1900" dirty="0" err="1" smtClean="0"/>
              <a:t>add</a:t>
            </a:r>
            <a:r>
              <a:rPr lang="nl-BE" sz="1900" dirty="0" smtClean="0"/>
              <a:t> </a:t>
            </a:r>
            <a:r>
              <a:rPr lang="nl-BE" sz="1900" dirty="0" err="1" smtClean="0"/>
              <a:t>all</a:t>
            </a:r>
            <a:r>
              <a:rPr lang="nl-BE" sz="1900" dirty="0" smtClean="0"/>
              <a:t> </a:t>
            </a:r>
            <a:r>
              <a:rPr lang="nl-BE" sz="1900" dirty="0" err="1" smtClean="0"/>
              <a:t>the</a:t>
            </a:r>
            <a:r>
              <a:rPr lang="nl-BE" sz="1900" dirty="0" smtClean="0"/>
              <a:t> </a:t>
            </a:r>
            <a:r>
              <a:rPr lang="nl-BE" sz="1900" dirty="0" err="1" smtClean="0"/>
              <a:t>errors</a:t>
            </a:r>
            <a:r>
              <a:rPr lang="nl-BE" sz="1900" dirty="0" smtClean="0"/>
              <a:t>, </a:t>
            </a:r>
            <a:r>
              <a:rPr lang="nl-BE" sz="1900" dirty="0" err="1" smtClean="0"/>
              <a:t>divide</a:t>
            </a:r>
            <a:r>
              <a:rPr lang="nl-BE" sz="1900" dirty="0" smtClean="0"/>
              <a:t> </a:t>
            </a:r>
            <a:r>
              <a:rPr lang="nl-BE" sz="1900" dirty="0" err="1" smtClean="0"/>
              <a:t>by</a:t>
            </a:r>
            <a:r>
              <a:rPr lang="nl-BE" sz="1900" dirty="0" smtClean="0"/>
              <a:t> </a:t>
            </a:r>
            <a:r>
              <a:rPr lang="nl-BE" sz="1900" dirty="0" err="1" smtClean="0"/>
              <a:t>the</a:t>
            </a:r>
            <a:r>
              <a:rPr lang="nl-BE" sz="1900" dirty="0" smtClean="0"/>
              <a:t> </a:t>
            </a:r>
            <a:r>
              <a:rPr lang="nl-BE" sz="1900" dirty="0" err="1" smtClean="0"/>
              <a:t>number</a:t>
            </a:r>
            <a:r>
              <a:rPr lang="nl-BE" sz="1900" dirty="0" smtClean="0"/>
              <a:t>)</a:t>
            </a:r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r>
              <a:rPr lang="nl-BE" sz="2400" dirty="0" err="1" smtClean="0"/>
              <a:t>Mean</a:t>
            </a:r>
            <a:r>
              <a:rPr lang="nl-BE" sz="2400" dirty="0" smtClean="0"/>
              <a:t> Absolute Percentage Error:</a:t>
            </a:r>
          </a:p>
          <a:p>
            <a:pPr marL="0" indent="0">
              <a:buNone/>
            </a:pPr>
            <a:r>
              <a:rPr lang="nl-BE" sz="2100" dirty="0" smtClean="0"/>
              <a:t>Absolute </a:t>
            </a:r>
            <a:r>
              <a:rPr lang="nl-BE" sz="2100" dirty="0" err="1" smtClean="0"/>
              <a:t>value</a:t>
            </a:r>
            <a:r>
              <a:rPr lang="nl-BE" sz="2100" dirty="0" smtClean="0"/>
              <a:t> of ((</a:t>
            </a:r>
            <a:r>
              <a:rPr lang="nl-BE" sz="2100" dirty="0" err="1" smtClean="0"/>
              <a:t>actual</a:t>
            </a:r>
            <a:r>
              <a:rPr lang="nl-BE" sz="2100" dirty="0" smtClean="0"/>
              <a:t> – </a:t>
            </a:r>
            <a:r>
              <a:rPr lang="nl-BE" sz="2100" dirty="0" err="1" smtClean="0"/>
              <a:t>predicted</a:t>
            </a:r>
            <a:r>
              <a:rPr lang="nl-BE" sz="2100" dirty="0" smtClean="0"/>
              <a:t>) / </a:t>
            </a:r>
            <a:r>
              <a:rPr lang="nl-BE" sz="2100" dirty="0" err="1" smtClean="0"/>
              <a:t>actual</a:t>
            </a:r>
            <a:r>
              <a:rPr lang="nl-BE" sz="2100" dirty="0" smtClean="0"/>
              <a:t>)</a:t>
            </a:r>
          </a:p>
          <a:p>
            <a:pPr marL="0" indent="0">
              <a:buNone/>
            </a:pPr>
            <a:r>
              <a:rPr lang="nl-BE" sz="2100" dirty="0" err="1" smtClean="0"/>
              <a:t>Add</a:t>
            </a:r>
            <a:r>
              <a:rPr lang="nl-BE" sz="2100" dirty="0" smtClean="0"/>
              <a:t> </a:t>
            </a:r>
            <a:r>
              <a:rPr lang="nl-BE" sz="2100" dirty="0" err="1" smtClean="0"/>
              <a:t>them</a:t>
            </a:r>
            <a:r>
              <a:rPr lang="nl-BE" sz="2100" dirty="0" smtClean="0"/>
              <a:t> </a:t>
            </a:r>
            <a:r>
              <a:rPr lang="nl-BE" sz="2100" dirty="0" err="1" smtClean="0"/>
              <a:t>all</a:t>
            </a:r>
            <a:r>
              <a:rPr lang="nl-BE" sz="2100" dirty="0" smtClean="0"/>
              <a:t> up </a:t>
            </a:r>
            <a:r>
              <a:rPr lang="nl-BE" sz="2100" dirty="0" err="1" smtClean="0"/>
              <a:t>and</a:t>
            </a:r>
            <a:r>
              <a:rPr lang="nl-BE" sz="2100" dirty="0" smtClean="0"/>
              <a:t> </a:t>
            </a:r>
            <a:r>
              <a:rPr lang="nl-BE" sz="2100" dirty="0" err="1" smtClean="0"/>
              <a:t>multiply</a:t>
            </a:r>
            <a:r>
              <a:rPr lang="nl-BE" sz="2100" dirty="0" smtClean="0"/>
              <a:t> </a:t>
            </a:r>
            <a:r>
              <a:rPr lang="nl-BE" sz="2100" dirty="0" err="1" smtClean="0"/>
              <a:t>by</a:t>
            </a:r>
            <a:r>
              <a:rPr lang="nl-BE" sz="2100" dirty="0" smtClean="0"/>
              <a:t> 100/</a:t>
            </a:r>
            <a:r>
              <a:rPr lang="nl-BE" sz="2100" dirty="0" err="1" smtClean="0"/>
              <a:t>number</a:t>
            </a:r>
            <a:endParaRPr lang="nl-BE" sz="2100" dirty="0" smtClean="0"/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r>
              <a:rPr lang="nl-BE" sz="2400" dirty="0" err="1" smtClean="0"/>
              <a:t>Mean</a:t>
            </a:r>
            <a:r>
              <a:rPr lang="nl-BE" sz="2400" dirty="0" smtClean="0"/>
              <a:t> </a:t>
            </a:r>
            <a:r>
              <a:rPr lang="nl-BE" sz="2400" dirty="0" err="1" smtClean="0"/>
              <a:t>Squared</a:t>
            </a:r>
            <a:r>
              <a:rPr lang="nl-BE" sz="2400" dirty="0" smtClean="0"/>
              <a:t> Error:</a:t>
            </a:r>
          </a:p>
          <a:p>
            <a:pPr marL="0" indent="0">
              <a:buNone/>
            </a:pPr>
            <a:r>
              <a:rPr lang="nl-BE" sz="1900" dirty="0" smtClean="0"/>
              <a:t>(square </a:t>
            </a:r>
            <a:r>
              <a:rPr lang="nl-BE" sz="1900" dirty="0" err="1" smtClean="0"/>
              <a:t>all</a:t>
            </a:r>
            <a:r>
              <a:rPr lang="nl-BE" sz="1900" dirty="0" smtClean="0"/>
              <a:t> </a:t>
            </a:r>
            <a:r>
              <a:rPr lang="nl-BE" sz="1900" dirty="0" err="1" smtClean="0"/>
              <a:t>the</a:t>
            </a:r>
            <a:r>
              <a:rPr lang="nl-BE" sz="1900" dirty="0" smtClean="0"/>
              <a:t> </a:t>
            </a:r>
            <a:r>
              <a:rPr lang="nl-BE" sz="1900" dirty="0" err="1" smtClean="0"/>
              <a:t>errors</a:t>
            </a:r>
            <a:r>
              <a:rPr lang="nl-BE" sz="1900" dirty="0" smtClean="0"/>
              <a:t>, </a:t>
            </a:r>
            <a:r>
              <a:rPr lang="nl-BE" sz="1900" dirty="0" err="1" smtClean="0"/>
              <a:t>add</a:t>
            </a:r>
            <a:r>
              <a:rPr lang="nl-BE" sz="1900" dirty="0" smtClean="0"/>
              <a:t> </a:t>
            </a:r>
            <a:r>
              <a:rPr lang="nl-BE" sz="1900" dirty="0" err="1" smtClean="0"/>
              <a:t>them</a:t>
            </a:r>
            <a:r>
              <a:rPr lang="nl-BE" sz="1900" dirty="0" smtClean="0"/>
              <a:t> up, </a:t>
            </a:r>
            <a:r>
              <a:rPr lang="nl-BE" sz="1900" dirty="0" err="1" smtClean="0"/>
              <a:t>divide</a:t>
            </a:r>
            <a:r>
              <a:rPr lang="nl-BE" sz="1900" dirty="0" smtClean="0"/>
              <a:t> </a:t>
            </a:r>
            <a:r>
              <a:rPr lang="nl-BE" sz="1900" dirty="0" err="1" smtClean="0"/>
              <a:t>by</a:t>
            </a:r>
            <a:r>
              <a:rPr lang="nl-BE" sz="1900" dirty="0" smtClean="0"/>
              <a:t> </a:t>
            </a:r>
            <a:r>
              <a:rPr lang="nl-BE" sz="1900" dirty="0" err="1" smtClean="0"/>
              <a:t>the</a:t>
            </a:r>
            <a:r>
              <a:rPr lang="nl-BE" sz="1900" dirty="0" smtClean="0"/>
              <a:t> </a:t>
            </a:r>
            <a:r>
              <a:rPr lang="nl-BE" sz="1900" dirty="0" err="1" smtClean="0"/>
              <a:t>number</a:t>
            </a:r>
            <a:r>
              <a:rPr lang="nl-BE" sz="1900" dirty="0" smtClean="0"/>
              <a:t>)</a:t>
            </a:r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r>
              <a:rPr lang="nl-BE" sz="2400" dirty="0" smtClean="0"/>
              <a:t>Total </a:t>
            </a:r>
            <a:r>
              <a:rPr lang="nl-BE" sz="2400" dirty="0" err="1" smtClean="0"/>
              <a:t>Sum</a:t>
            </a:r>
            <a:r>
              <a:rPr lang="nl-BE" sz="2400" dirty="0" smtClean="0"/>
              <a:t> of </a:t>
            </a:r>
            <a:r>
              <a:rPr lang="nl-BE" sz="2400" dirty="0" err="1" smtClean="0"/>
              <a:t>Squared</a:t>
            </a:r>
            <a:r>
              <a:rPr lang="nl-BE" sz="2400" dirty="0" smtClean="0"/>
              <a:t> </a:t>
            </a:r>
            <a:r>
              <a:rPr lang="nl-BE" sz="2400" dirty="0" err="1" smtClean="0"/>
              <a:t>Errors</a:t>
            </a:r>
            <a:r>
              <a:rPr lang="nl-BE" sz="2400" dirty="0" smtClean="0"/>
              <a:t>:</a:t>
            </a:r>
          </a:p>
          <a:p>
            <a:pPr marL="0" indent="0">
              <a:buNone/>
            </a:pPr>
            <a:r>
              <a:rPr lang="nl-BE" sz="1900" dirty="0" smtClean="0"/>
              <a:t>(square </a:t>
            </a:r>
            <a:r>
              <a:rPr lang="nl-BE" sz="1900" dirty="0" err="1"/>
              <a:t>all</a:t>
            </a:r>
            <a:r>
              <a:rPr lang="nl-BE" sz="1900" dirty="0"/>
              <a:t> </a:t>
            </a:r>
            <a:r>
              <a:rPr lang="nl-BE" sz="1900" dirty="0" err="1"/>
              <a:t>the</a:t>
            </a:r>
            <a:r>
              <a:rPr lang="nl-BE" sz="1900" dirty="0"/>
              <a:t> </a:t>
            </a:r>
            <a:r>
              <a:rPr lang="nl-BE" sz="1900" dirty="0" err="1"/>
              <a:t>errors</a:t>
            </a:r>
            <a:r>
              <a:rPr lang="nl-BE" sz="1900" dirty="0"/>
              <a:t>, </a:t>
            </a:r>
            <a:r>
              <a:rPr lang="nl-BE" sz="1900" dirty="0" err="1"/>
              <a:t>add</a:t>
            </a:r>
            <a:r>
              <a:rPr lang="nl-BE" sz="1900" dirty="0"/>
              <a:t> </a:t>
            </a:r>
            <a:r>
              <a:rPr lang="nl-BE" sz="1900" dirty="0" err="1"/>
              <a:t>them</a:t>
            </a:r>
            <a:r>
              <a:rPr lang="nl-BE" sz="1900" dirty="0"/>
              <a:t> </a:t>
            </a:r>
            <a:r>
              <a:rPr lang="nl-BE" sz="1900" dirty="0" smtClean="0"/>
              <a:t>up)</a:t>
            </a:r>
            <a:endParaRPr lang="nl-BE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027" y="2344365"/>
            <a:ext cx="1446093" cy="10102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027" y="4883674"/>
            <a:ext cx="1747074" cy="8448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027" y="3596266"/>
            <a:ext cx="1917004" cy="8804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4584"/>
          <a:stretch/>
        </p:blipFill>
        <p:spPr>
          <a:xfrm>
            <a:off x="8145421" y="5730881"/>
            <a:ext cx="1492285" cy="84489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35"/>
    </mc:Choice>
    <mc:Fallback>
      <p:transition spd="slow" advTm="137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Quick Review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Classification Techniques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Prediction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Regression Models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Evaluation Metrics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Compare to Classification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/>
              <a:t>Feature </a:t>
            </a:r>
            <a:r>
              <a:rPr lang="en-US" dirty="0" smtClean="0"/>
              <a:t>Selection</a:t>
            </a: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1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52"/>
    </mc:Choice>
    <mc:Fallback>
      <p:transition spd="slow" advTm="14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Tahoma (Body)"/>
              </a:rPr>
              <a:t>Optimal number + choice of predictor variables? </a:t>
            </a:r>
            <a:endParaRPr lang="en-US" dirty="0" smtClean="0">
              <a:latin typeface="Tahoma (Body)"/>
            </a:endParaRPr>
          </a:p>
          <a:p>
            <a:r>
              <a:rPr lang="en-US" dirty="0" smtClean="0">
                <a:latin typeface="Tahoma (Body)"/>
              </a:rPr>
              <a:t>Too many variables: possibility of overfitting!</a:t>
            </a:r>
          </a:p>
          <a:p>
            <a:pPr lvl="1"/>
            <a:r>
              <a:rPr lang="en-US" dirty="0" smtClean="0">
                <a:latin typeface="Tahoma (Body)"/>
              </a:rPr>
              <a:t>perhaps low predictive power </a:t>
            </a:r>
          </a:p>
          <a:p>
            <a:r>
              <a:rPr lang="en-US" dirty="0" smtClean="0">
                <a:latin typeface="Tahoma (Body)"/>
              </a:rPr>
              <a:t>Preferably don’t take in variables that don’t contribute to the prediction. </a:t>
            </a:r>
          </a:p>
          <a:p>
            <a:pPr lvl="1"/>
            <a:r>
              <a:rPr lang="en-US" dirty="0" smtClean="0">
                <a:latin typeface="Tahoma (Body)"/>
              </a:rPr>
              <a:t>leads to larger dispersion in the predictions </a:t>
            </a:r>
          </a:p>
          <a:p>
            <a:r>
              <a:rPr lang="en-US" dirty="0" smtClean="0">
                <a:latin typeface="Tahoma (Body)"/>
              </a:rPr>
              <a:t>Preference for not removing variables that ‘effectively’ contribute to the prediction. </a:t>
            </a:r>
          </a:p>
          <a:p>
            <a:pPr lvl="1"/>
            <a:r>
              <a:rPr lang="en-US" dirty="0" smtClean="0">
                <a:latin typeface="Tahoma (Body)"/>
              </a:rPr>
              <a:t>leads to a higher average error in the predictions </a:t>
            </a:r>
          </a:p>
          <a:p>
            <a:r>
              <a:rPr lang="en-US" dirty="0" smtClean="0">
                <a:latin typeface="Tahoma (Body)"/>
              </a:rPr>
              <a:t>Beware of predictor variables that are strongly correlated! </a:t>
            </a:r>
          </a:p>
          <a:p>
            <a:pPr lvl="1"/>
            <a:r>
              <a:rPr lang="en-US" dirty="0" smtClean="0">
                <a:latin typeface="Tahoma (Body)"/>
              </a:rPr>
              <a:t>can falsely represent coefficients </a:t>
            </a:r>
          </a:p>
          <a:p>
            <a:pPr lvl="1"/>
            <a:r>
              <a:rPr lang="en-US" dirty="0" smtClean="0">
                <a:latin typeface="Tahoma (Body)"/>
              </a:rPr>
              <a:t>track down correlations (’matrix plot’ or ’correlation matrix’) </a:t>
            </a:r>
          </a:p>
          <a:p>
            <a:r>
              <a:rPr lang="en-US" dirty="0" smtClean="0">
                <a:latin typeface="Tahoma (Body)"/>
              </a:rPr>
              <a:t>Be aware of outliers! </a:t>
            </a:r>
          </a:p>
          <a:p>
            <a:r>
              <a:rPr lang="en-US" dirty="0" smtClean="0">
                <a:latin typeface="Tahoma (Body)"/>
              </a:rPr>
              <a:t>Rule of thumb: number of observations </a:t>
            </a:r>
            <a:r>
              <a:rPr lang="en-US" i="1" dirty="0" smtClean="0">
                <a:latin typeface="Tahoma (Body)"/>
              </a:rPr>
              <a:t>n </a:t>
            </a:r>
            <a:r>
              <a:rPr lang="en-US" dirty="0" smtClean="0">
                <a:latin typeface="Tahoma (Body)"/>
              </a:rPr>
              <a:t>in training data equals at least 5(p+2) </a:t>
            </a:r>
            <a:endParaRPr lang="es-ES" sz="2000" dirty="0">
              <a:latin typeface="Tahoma (Body)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1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388"/>
    </mc:Choice>
    <mc:Fallback>
      <p:transition spd="slow" advTm="175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smtClean="0"/>
              <a:t>Multiple </a:t>
            </a:r>
            <a:r>
              <a:rPr lang="nl-BE" dirty="0" err="1" smtClean="0"/>
              <a:t>Linear</a:t>
            </a:r>
            <a:r>
              <a:rPr lang="nl-BE" dirty="0" smtClean="0"/>
              <a:t> </a:t>
            </a:r>
            <a:r>
              <a:rPr lang="nl-BE" dirty="0" err="1" smtClean="0"/>
              <a:t>Regression</a:t>
            </a:r>
            <a:endParaRPr lang="nl-BE" sz="1600" dirty="0"/>
          </a:p>
          <a:p>
            <a:pPr marL="0" indent="0">
              <a:buNone/>
            </a:pPr>
            <a:endParaRPr lang="nl-BE" sz="2000" dirty="0" smtClean="0"/>
          </a:p>
          <a:p>
            <a:pPr marL="0" indent="0">
              <a:buNone/>
            </a:pPr>
            <a:r>
              <a:rPr lang="en-US" sz="2000" dirty="0" smtClean="0"/>
              <a:t>What predictor variables are important? Which ones influence the target value?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Find the coefficients significantly different from 0: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Be aware, this may be a coincidence!</a:t>
            </a:r>
          </a:p>
          <a:p>
            <a:pPr marL="0" indent="0">
              <a:buNone/>
            </a:pPr>
            <a:r>
              <a:rPr lang="en-US" sz="2000" dirty="0" smtClean="0"/>
              <a:t>	Calculate the p-value: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smtClean="0"/>
              <a:t>Probability that that this value occurred by coincidence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Low p-value = significant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Find the p-value in the Coefficient output</a:t>
            </a:r>
            <a:endParaRPr lang="es-E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48"/>
    </mc:Choice>
    <mc:Fallback>
      <p:transition spd="slow" advTm="9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Review</a:t>
            </a:r>
          </a:p>
          <a:p>
            <a:pPr lvl="1"/>
            <a:r>
              <a:rPr lang="en-US" dirty="0" smtClean="0"/>
              <a:t>Classification Techniques</a:t>
            </a:r>
          </a:p>
          <a:p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Regression Models</a:t>
            </a:r>
          </a:p>
          <a:p>
            <a:pPr lvl="1"/>
            <a:r>
              <a:rPr lang="en-US" dirty="0" smtClean="0"/>
              <a:t>Evaluation Metrics</a:t>
            </a:r>
          </a:p>
          <a:p>
            <a:pPr lvl="1"/>
            <a:r>
              <a:rPr lang="en-US" dirty="0" smtClean="0"/>
              <a:t>Compare to Classification</a:t>
            </a:r>
            <a:endParaRPr lang="en-US" dirty="0"/>
          </a:p>
          <a:p>
            <a:r>
              <a:rPr lang="en-US" dirty="0" smtClean="0"/>
              <a:t>Feature </a:t>
            </a:r>
            <a:r>
              <a:rPr lang="en-US" dirty="0" smtClean="0"/>
              <a:t>Selection</a:t>
            </a:r>
            <a:endParaRPr lang="en-U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5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01"/>
    </mc:Choice>
    <mc:Fallback>
      <p:transition spd="slow" advTm="39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Methods to choose the best subset of predictor variables </a:t>
            </a:r>
          </a:p>
          <a:p>
            <a:r>
              <a:rPr lang="en-US" dirty="0" smtClean="0">
                <a:latin typeface="+mj-lt"/>
              </a:rPr>
              <a:t>first</a:t>
            </a:r>
            <a:r>
              <a:rPr lang="en-US" dirty="0">
                <a:latin typeface="+mj-lt"/>
              </a:rPr>
              <a:t>: reduce number of predictor variables by means of domain knowledge </a:t>
            </a:r>
          </a:p>
          <a:p>
            <a:r>
              <a:rPr lang="en-US" dirty="0" smtClean="0">
                <a:latin typeface="+mj-lt"/>
              </a:rPr>
              <a:t>then</a:t>
            </a:r>
            <a:r>
              <a:rPr lang="en-US" dirty="0">
                <a:latin typeface="+mj-lt"/>
              </a:rPr>
              <a:t>: use algorithms </a:t>
            </a:r>
          </a:p>
          <a:p>
            <a:pPr lvl="1"/>
            <a:r>
              <a:rPr lang="en-US" dirty="0" smtClean="0">
                <a:latin typeface="+mj-lt"/>
              </a:rPr>
              <a:t>’Exhaustive </a:t>
            </a:r>
            <a:r>
              <a:rPr lang="en-US" dirty="0">
                <a:latin typeface="+mj-lt"/>
              </a:rPr>
              <a:t>search’: try all predictor variables subsets </a:t>
            </a:r>
          </a:p>
          <a:p>
            <a:pPr lvl="1"/>
            <a:r>
              <a:rPr lang="en-US" dirty="0" smtClean="0">
                <a:latin typeface="+mj-lt"/>
              </a:rPr>
              <a:t>’Forward </a:t>
            </a:r>
            <a:r>
              <a:rPr lang="en-US" dirty="0">
                <a:latin typeface="+mj-lt"/>
              </a:rPr>
              <a:t>selection’: start with 1 predictor variable, add each time the most significant one </a:t>
            </a:r>
          </a:p>
          <a:p>
            <a:pPr lvl="1"/>
            <a:r>
              <a:rPr lang="en-US" dirty="0" smtClean="0">
                <a:latin typeface="+mj-lt"/>
              </a:rPr>
              <a:t>’Backward </a:t>
            </a:r>
            <a:r>
              <a:rPr lang="en-US" dirty="0">
                <a:latin typeface="+mj-lt"/>
              </a:rPr>
              <a:t>selection’: start with all predictor variables, remove each time the least significant one </a:t>
            </a:r>
            <a:endParaRPr lang="es-ES" sz="1600" dirty="0">
              <a:latin typeface="+mj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4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215"/>
    </mc:Choice>
    <mc:Fallback>
      <p:transition spd="slow" advTm="169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7717" y="4838473"/>
            <a:ext cx="4741332" cy="212922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Any questions?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0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88"/>
    </mc:Choice>
    <mc:Fallback>
      <p:transition spd="slow" advTm="56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Review</a:t>
            </a:r>
          </a:p>
          <a:p>
            <a:pPr lvl="1"/>
            <a:r>
              <a:rPr lang="en-US" dirty="0" smtClean="0"/>
              <a:t>Classification Techniques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Regression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Regression Models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Evaluation Metrics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Compare to Classification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Selection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2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5"/>
    </mc:Choice>
    <mc:Fallback>
      <p:transition spd="slow" advTm="3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 smtClean="0"/>
              <a:t>Classification</a:t>
            </a:r>
            <a:r>
              <a:rPr lang="nl-BE" dirty="0" smtClean="0"/>
              <a:t> </a:t>
            </a:r>
            <a:r>
              <a:rPr lang="nl-BE" dirty="0" err="1" smtClean="0"/>
              <a:t>Techniques</a:t>
            </a:r>
            <a:endParaRPr lang="nl-BE" sz="1600" dirty="0"/>
          </a:p>
          <a:p>
            <a:pPr marL="0" indent="0">
              <a:buNone/>
            </a:pPr>
            <a:endParaRPr lang="nl-BE" sz="2000" dirty="0" smtClean="0"/>
          </a:p>
          <a:p>
            <a:pPr marL="0" indent="0">
              <a:buNone/>
            </a:pPr>
            <a:r>
              <a:rPr lang="nl-BE" sz="2000" dirty="0" err="1" smtClean="0"/>
              <a:t>Naive</a:t>
            </a:r>
            <a:r>
              <a:rPr lang="nl-BE" sz="2000" dirty="0" smtClean="0"/>
              <a:t> Bayes </a:t>
            </a:r>
            <a:r>
              <a:rPr lang="nl-BE" sz="2000" dirty="0" err="1" smtClean="0"/>
              <a:t>and</a:t>
            </a:r>
            <a:r>
              <a:rPr lang="nl-BE" sz="2000" dirty="0" smtClean="0"/>
              <a:t> k-</a:t>
            </a:r>
            <a:r>
              <a:rPr lang="nl-BE" sz="2000" dirty="0" err="1" smtClean="0"/>
              <a:t>Nearest</a:t>
            </a:r>
            <a:r>
              <a:rPr lang="nl-BE" sz="2000" dirty="0" smtClean="0"/>
              <a:t> </a:t>
            </a:r>
            <a:r>
              <a:rPr lang="nl-BE" sz="2000" dirty="0" err="1" smtClean="0"/>
              <a:t>Neighbors</a:t>
            </a:r>
            <a:endParaRPr lang="nl-BE" sz="2000" dirty="0" smtClean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nl-BE" sz="2000" dirty="0" err="1" smtClean="0"/>
              <a:t>Given</a:t>
            </a:r>
            <a:r>
              <a:rPr lang="nl-BE" sz="2000" dirty="0" smtClean="0"/>
              <a:t> a set of predictor variables, x</a:t>
            </a:r>
            <a:r>
              <a:rPr lang="nl-BE" sz="2000" baseline="-25000" dirty="0" smtClean="0"/>
              <a:t>1</a:t>
            </a:r>
            <a:r>
              <a:rPr lang="nl-BE" sz="2000" dirty="0" smtClean="0"/>
              <a:t>, x</a:t>
            </a:r>
            <a:r>
              <a:rPr lang="nl-BE" sz="2000" baseline="-25000" dirty="0" smtClean="0"/>
              <a:t>2</a:t>
            </a:r>
            <a:r>
              <a:rPr lang="nl-BE" sz="2000" dirty="0" smtClean="0"/>
              <a:t>, …, </a:t>
            </a:r>
            <a:r>
              <a:rPr lang="nl-BE" sz="2000" dirty="0" err="1" smtClean="0"/>
              <a:t>x</a:t>
            </a:r>
            <a:r>
              <a:rPr lang="nl-BE" sz="2000" baseline="-25000" dirty="0" err="1" smtClean="0"/>
              <a:t>p</a:t>
            </a:r>
            <a:r>
              <a:rPr lang="nl-BE" sz="2000" baseline="-25000" dirty="0" smtClean="0"/>
              <a:t>,</a:t>
            </a:r>
            <a:r>
              <a:rPr lang="nl-BE" sz="2000" dirty="0" smtClean="0"/>
              <a:t> </a:t>
            </a:r>
            <a:r>
              <a:rPr lang="nl-BE" sz="2000" dirty="0" err="1" smtClean="0"/>
              <a:t>try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determine</a:t>
            </a:r>
            <a:r>
              <a:rPr lang="nl-BE" sz="2000" dirty="0" smtClean="0"/>
              <a:t> class y (discrete).</a:t>
            </a:r>
          </a:p>
          <a:p>
            <a:pPr marL="0" indent="0">
              <a:buNone/>
            </a:pPr>
            <a:r>
              <a:rPr lang="nl-BE" sz="2000" dirty="0" smtClean="0"/>
              <a:t>For </a:t>
            </a:r>
            <a:r>
              <a:rPr lang="nl-BE" sz="2000" dirty="0" err="1" smtClean="0"/>
              <a:t>example</a:t>
            </a:r>
            <a:r>
              <a:rPr lang="nl-BE" sz="2000" dirty="0" smtClean="0"/>
              <a:t>, </a:t>
            </a:r>
            <a:r>
              <a:rPr lang="nl-BE" sz="2000" dirty="0" err="1" smtClean="0"/>
              <a:t>suppose</a:t>
            </a:r>
            <a:r>
              <a:rPr lang="nl-BE" sz="2000" dirty="0" smtClean="0"/>
              <a:t> a bank is </a:t>
            </a:r>
            <a:r>
              <a:rPr lang="nl-BE" sz="2000" dirty="0" err="1" smtClean="0"/>
              <a:t>evaluating</a:t>
            </a:r>
            <a:r>
              <a:rPr lang="nl-BE" sz="2000" dirty="0" smtClean="0"/>
              <a:t> </a:t>
            </a:r>
            <a:r>
              <a:rPr lang="nl-BE" sz="2000" dirty="0" err="1" smtClean="0"/>
              <a:t>an</a:t>
            </a:r>
            <a:r>
              <a:rPr lang="nl-BE" sz="2000" dirty="0" smtClean="0"/>
              <a:t> </a:t>
            </a:r>
            <a:r>
              <a:rPr lang="nl-BE" sz="2000" dirty="0" err="1" smtClean="0"/>
              <a:t>an</a:t>
            </a:r>
            <a:r>
              <a:rPr lang="nl-BE" sz="2000" dirty="0" smtClean="0"/>
              <a:t> </a:t>
            </a:r>
            <a:r>
              <a:rPr lang="nl-BE" sz="2000" dirty="0" err="1" smtClean="0"/>
              <a:t>applicant</a:t>
            </a:r>
            <a:r>
              <a:rPr lang="nl-BE" sz="2000" dirty="0" smtClean="0"/>
              <a:t> </a:t>
            </a:r>
            <a:r>
              <a:rPr lang="nl-BE" sz="2000" dirty="0" err="1" smtClean="0"/>
              <a:t>for</a:t>
            </a:r>
            <a:r>
              <a:rPr lang="nl-BE" sz="2000" dirty="0" smtClean="0"/>
              <a:t> a house </a:t>
            </a:r>
            <a:r>
              <a:rPr lang="nl-BE" sz="2000" dirty="0" err="1" smtClean="0"/>
              <a:t>loan</a:t>
            </a:r>
            <a:r>
              <a:rPr lang="nl-BE" sz="2000" dirty="0" smtClean="0"/>
              <a:t>: The </a:t>
            </a:r>
            <a:r>
              <a:rPr lang="nl-BE" sz="2000" dirty="0" err="1" smtClean="0"/>
              <a:t>applicant</a:t>
            </a:r>
            <a:r>
              <a:rPr lang="nl-BE" sz="2000" dirty="0" smtClean="0"/>
              <a:t> is 32 </a:t>
            </a:r>
            <a:r>
              <a:rPr lang="nl-BE" sz="2000" dirty="0" err="1" smtClean="0"/>
              <a:t>years</a:t>
            </a:r>
            <a:r>
              <a:rPr lang="nl-BE" sz="2000" dirty="0" smtClean="0"/>
              <a:t> </a:t>
            </a:r>
            <a:r>
              <a:rPr lang="nl-BE" sz="2000" dirty="0" err="1" smtClean="0"/>
              <a:t>old</a:t>
            </a:r>
            <a:r>
              <a:rPr lang="nl-BE" sz="2000" dirty="0" smtClean="0"/>
              <a:t>, has a </a:t>
            </a:r>
            <a:r>
              <a:rPr lang="nl-BE" sz="2000" dirty="0" err="1" smtClean="0"/>
              <a:t>salary</a:t>
            </a:r>
            <a:r>
              <a:rPr lang="nl-BE" sz="2000" dirty="0" smtClean="0"/>
              <a:t> of 2500 </a:t>
            </a:r>
            <a:r>
              <a:rPr lang="nl-BE" sz="2000" dirty="0" err="1" smtClean="0"/>
              <a:t>euros</a:t>
            </a:r>
            <a:r>
              <a:rPr lang="nl-BE" sz="2000" dirty="0" smtClean="0"/>
              <a:t> per </a:t>
            </a:r>
            <a:r>
              <a:rPr lang="nl-BE" sz="2000" dirty="0" err="1" smtClean="0"/>
              <a:t>month</a:t>
            </a:r>
            <a:r>
              <a:rPr lang="nl-BE" sz="2000" dirty="0" smtClean="0"/>
              <a:t>, is </a:t>
            </a:r>
            <a:r>
              <a:rPr lang="nl-BE" sz="2000" dirty="0" err="1" smtClean="0"/>
              <a:t>unmarried</a:t>
            </a:r>
            <a:r>
              <a:rPr lang="nl-BE" sz="2000" dirty="0" smtClean="0"/>
              <a:t>, </a:t>
            </a:r>
            <a:r>
              <a:rPr lang="nl-BE" sz="2000" dirty="0" err="1" smtClean="0"/>
              <a:t>and</a:t>
            </a:r>
            <a:r>
              <a:rPr lang="nl-BE" sz="2000" dirty="0" smtClean="0"/>
              <a:t> has </a:t>
            </a:r>
            <a:r>
              <a:rPr lang="nl-BE" sz="2000" dirty="0" err="1" smtClean="0"/>
              <a:t>an</a:t>
            </a:r>
            <a:r>
              <a:rPr lang="nl-BE" sz="2000" dirty="0" smtClean="0"/>
              <a:t> </a:t>
            </a:r>
            <a:r>
              <a:rPr lang="nl-BE" sz="2000" dirty="0" err="1" smtClean="0"/>
              <a:t>existing</a:t>
            </a:r>
            <a:r>
              <a:rPr lang="nl-BE" sz="2000" dirty="0" smtClean="0"/>
              <a:t> </a:t>
            </a:r>
            <a:r>
              <a:rPr lang="nl-BE" sz="2000" dirty="0" err="1" smtClean="0"/>
              <a:t>loan</a:t>
            </a:r>
            <a:r>
              <a:rPr lang="nl-BE" sz="2000" dirty="0" smtClean="0"/>
              <a:t> </a:t>
            </a:r>
            <a:r>
              <a:rPr lang="nl-BE" sz="2000" dirty="0" err="1" smtClean="0"/>
              <a:t>for</a:t>
            </a:r>
            <a:r>
              <a:rPr lang="nl-BE" sz="2000" dirty="0" smtClean="0"/>
              <a:t> a </a:t>
            </a:r>
            <a:r>
              <a:rPr lang="nl-BE" sz="2000" dirty="0" err="1" smtClean="0"/>
              <a:t>car</a:t>
            </a:r>
            <a:r>
              <a:rPr lang="nl-BE" sz="2000" dirty="0" smtClean="0"/>
              <a:t> in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amount</a:t>
            </a:r>
            <a:r>
              <a:rPr lang="nl-BE" sz="2000" dirty="0" smtClean="0"/>
              <a:t> of 8750 </a:t>
            </a:r>
            <a:r>
              <a:rPr lang="nl-BE" sz="2000" dirty="0" err="1" smtClean="0"/>
              <a:t>euros</a:t>
            </a:r>
            <a:r>
              <a:rPr lang="nl-BE" sz="2000" dirty="0" smtClean="0"/>
              <a:t> </a:t>
            </a:r>
            <a:r>
              <a:rPr lang="nl-BE" sz="2000" dirty="0" err="1" smtClean="0"/>
              <a:t>which</a:t>
            </a:r>
            <a:r>
              <a:rPr lang="nl-BE" sz="2000" dirty="0" smtClean="0"/>
              <a:t> is </a:t>
            </a:r>
            <a:r>
              <a:rPr lang="nl-BE" sz="2000" dirty="0" err="1" smtClean="0"/>
              <a:t>due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be</a:t>
            </a:r>
            <a:r>
              <a:rPr lang="nl-BE" sz="2000" dirty="0" smtClean="0"/>
              <a:t> </a:t>
            </a:r>
            <a:r>
              <a:rPr lang="nl-BE" sz="2000" dirty="0" err="1" smtClean="0"/>
              <a:t>paid</a:t>
            </a:r>
            <a:r>
              <a:rPr lang="nl-BE" sz="2000" dirty="0" smtClean="0"/>
              <a:t> in 30 </a:t>
            </a:r>
            <a:r>
              <a:rPr lang="nl-BE" sz="2000" dirty="0" err="1" smtClean="0"/>
              <a:t>months</a:t>
            </a:r>
            <a:r>
              <a:rPr lang="nl-BE" sz="2000" dirty="0" smtClean="0"/>
              <a:t>. Is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applicant</a:t>
            </a:r>
            <a:r>
              <a:rPr lang="nl-BE" sz="2000" dirty="0" smtClean="0"/>
              <a:t> a </a:t>
            </a:r>
            <a:r>
              <a:rPr lang="nl-BE" sz="2000" dirty="0" err="1" smtClean="0"/>
              <a:t>good</a:t>
            </a:r>
            <a:r>
              <a:rPr lang="nl-BE" sz="2000" dirty="0" smtClean="0"/>
              <a:t> customer (</a:t>
            </a:r>
            <a:r>
              <a:rPr lang="nl-BE" sz="2000" dirty="0" err="1" smtClean="0"/>
              <a:t>likely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pay</a:t>
            </a:r>
            <a:r>
              <a:rPr lang="nl-BE" sz="2000" dirty="0" smtClean="0"/>
              <a:t> back </a:t>
            </a:r>
            <a:r>
              <a:rPr lang="nl-BE" sz="2000" dirty="0" err="1" smtClean="0"/>
              <a:t>the</a:t>
            </a:r>
            <a:r>
              <a:rPr lang="nl-BE" sz="2000" dirty="0" smtClean="0"/>
              <a:t> home </a:t>
            </a:r>
            <a:r>
              <a:rPr lang="nl-BE" sz="2000" dirty="0" err="1" smtClean="0"/>
              <a:t>loan</a:t>
            </a:r>
            <a:r>
              <a:rPr lang="nl-BE" sz="2000" dirty="0" smtClean="0"/>
              <a:t>?) or a bad customer (</a:t>
            </a:r>
            <a:r>
              <a:rPr lang="nl-BE" sz="2000" dirty="0" err="1" smtClean="0"/>
              <a:t>unlikely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pay</a:t>
            </a:r>
            <a:r>
              <a:rPr lang="nl-BE" sz="2000" dirty="0" smtClean="0"/>
              <a:t> back </a:t>
            </a:r>
            <a:r>
              <a:rPr lang="nl-BE" sz="2000" dirty="0" err="1" smtClean="0"/>
              <a:t>the</a:t>
            </a:r>
            <a:r>
              <a:rPr lang="nl-BE" sz="2000" dirty="0" smtClean="0"/>
              <a:t> home </a:t>
            </a:r>
            <a:r>
              <a:rPr lang="nl-BE" sz="2000" dirty="0" err="1" smtClean="0"/>
              <a:t>loan</a:t>
            </a:r>
            <a:r>
              <a:rPr lang="nl-BE" sz="2000" dirty="0" smtClean="0"/>
              <a:t>)?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2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96"/>
    </mc:Choice>
    <mc:Fallback>
      <p:transition spd="slow" advTm="96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 smtClean="0"/>
              <a:t>Classification</a:t>
            </a:r>
            <a:r>
              <a:rPr lang="nl-BE" dirty="0" smtClean="0"/>
              <a:t> </a:t>
            </a:r>
            <a:r>
              <a:rPr lang="nl-BE" dirty="0" err="1" smtClean="0"/>
              <a:t>Process</a:t>
            </a:r>
            <a:endParaRPr lang="nl-BE" sz="1600" dirty="0"/>
          </a:p>
          <a:p>
            <a:pPr marL="0" indent="0">
              <a:buNone/>
            </a:pPr>
            <a:endParaRPr lang="nl-BE" sz="2000" dirty="0" smtClean="0"/>
          </a:p>
          <a:p>
            <a:pPr marL="457200" indent="-457200">
              <a:buAutoNum type="arabicPeriod"/>
            </a:pPr>
            <a:r>
              <a:rPr lang="nl-BE" sz="2000" dirty="0" err="1" smtClean="0"/>
              <a:t>Gather</a:t>
            </a:r>
            <a:r>
              <a:rPr lang="nl-BE" sz="2000" dirty="0" smtClean="0"/>
              <a:t> </a:t>
            </a:r>
            <a:r>
              <a:rPr lang="nl-BE" sz="2000" dirty="0" err="1" smtClean="0"/>
              <a:t>all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data </a:t>
            </a:r>
            <a:r>
              <a:rPr lang="nl-BE" sz="2000" dirty="0" err="1" smtClean="0"/>
              <a:t>you</a:t>
            </a:r>
            <a:r>
              <a:rPr lang="nl-BE" sz="2000" dirty="0" smtClean="0"/>
              <a:t> have on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banks</a:t>
            </a:r>
            <a:r>
              <a:rPr lang="nl-BE" sz="2000" dirty="0" smtClean="0"/>
              <a:t>’ </a:t>
            </a:r>
            <a:r>
              <a:rPr lang="nl-BE" sz="2000" dirty="0" err="1" smtClean="0"/>
              <a:t>loan</a:t>
            </a:r>
            <a:r>
              <a:rPr lang="nl-BE" sz="2000" dirty="0" smtClean="0"/>
              <a:t> </a:t>
            </a:r>
            <a:r>
              <a:rPr lang="nl-BE" sz="2000" dirty="0" err="1" smtClean="0"/>
              <a:t>customers</a:t>
            </a:r>
            <a:r>
              <a:rPr lang="nl-BE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nl-BE" sz="2000" dirty="0" smtClean="0"/>
              <a:t>Split </a:t>
            </a:r>
            <a:r>
              <a:rPr lang="nl-BE" sz="2000" dirty="0" err="1" smtClean="0"/>
              <a:t>that</a:t>
            </a:r>
            <a:r>
              <a:rPr lang="nl-BE" sz="2000" dirty="0" smtClean="0"/>
              <a:t> data </a:t>
            </a:r>
            <a:r>
              <a:rPr lang="nl-BE" sz="2000" dirty="0" err="1" smtClean="0"/>
              <a:t>into</a:t>
            </a:r>
            <a:r>
              <a:rPr lang="nl-BE" sz="2000" dirty="0" smtClean="0"/>
              <a:t> a training set </a:t>
            </a:r>
            <a:r>
              <a:rPr lang="nl-BE" sz="2000" dirty="0" err="1" smtClean="0"/>
              <a:t>and</a:t>
            </a:r>
            <a:r>
              <a:rPr lang="nl-BE" sz="2000" dirty="0" smtClean="0"/>
              <a:t> a test set.</a:t>
            </a:r>
          </a:p>
          <a:p>
            <a:pPr marL="457200" indent="-457200">
              <a:buAutoNum type="arabicPeriod"/>
            </a:pPr>
            <a:r>
              <a:rPr lang="nl-BE" sz="2000" dirty="0" err="1" smtClean="0"/>
              <a:t>Build</a:t>
            </a:r>
            <a:r>
              <a:rPr lang="nl-BE" sz="2000" dirty="0" smtClean="0"/>
              <a:t> a model on </a:t>
            </a:r>
            <a:r>
              <a:rPr lang="nl-BE" sz="2000" dirty="0" err="1" smtClean="0"/>
              <a:t>the</a:t>
            </a:r>
            <a:r>
              <a:rPr lang="nl-BE" sz="2000" dirty="0" smtClean="0"/>
              <a:t> training set </a:t>
            </a:r>
            <a:r>
              <a:rPr lang="nl-BE" sz="2000" dirty="0" err="1" smtClean="0"/>
              <a:t>that</a:t>
            </a:r>
            <a:r>
              <a:rPr lang="nl-BE" sz="2000" dirty="0" smtClean="0"/>
              <a:t> shows </a:t>
            </a:r>
            <a:r>
              <a:rPr lang="nl-BE" sz="2000" dirty="0" err="1" smtClean="0"/>
              <a:t>which</a:t>
            </a:r>
            <a:r>
              <a:rPr lang="nl-BE" sz="2000" dirty="0" smtClean="0"/>
              <a:t> of </a:t>
            </a:r>
            <a:r>
              <a:rPr lang="nl-BE" sz="2000" dirty="0" err="1" smtClean="0"/>
              <a:t>them</a:t>
            </a:r>
            <a:r>
              <a:rPr lang="nl-BE" sz="2000" dirty="0" smtClean="0"/>
              <a:t> </a:t>
            </a:r>
            <a:r>
              <a:rPr lang="nl-BE" sz="2000" dirty="0" err="1" smtClean="0"/>
              <a:t>repay</a:t>
            </a:r>
            <a:r>
              <a:rPr lang="nl-BE" sz="2000" dirty="0" smtClean="0"/>
              <a:t> </a:t>
            </a:r>
            <a:r>
              <a:rPr lang="nl-BE" sz="2000" dirty="0" err="1" smtClean="0"/>
              <a:t>their</a:t>
            </a:r>
            <a:r>
              <a:rPr lang="nl-BE" sz="2000" dirty="0" smtClean="0"/>
              <a:t> </a:t>
            </a:r>
            <a:r>
              <a:rPr lang="nl-BE" sz="2000" dirty="0" err="1" smtClean="0"/>
              <a:t>loans</a:t>
            </a:r>
            <a:r>
              <a:rPr lang="nl-BE" sz="2000" dirty="0" smtClean="0"/>
              <a:t> </a:t>
            </a:r>
            <a:r>
              <a:rPr lang="nl-BE" sz="2000" dirty="0" err="1" smtClean="0"/>
              <a:t>and</a:t>
            </a:r>
            <a:r>
              <a:rPr lang="nl-BE" sz="2000" dirty="0" smtClean="0"/>
              <a:t> </a:t>
            </a:r>
            <a:r>
              <a:rPr lang="nl-BE" sz="2000" dirty="0" err="1" smtClean="0"/>
              <a:t>which</a:t>
            </a:r>
            <a:r>
              <a:rPr lang="nl-BE" sz="2000" dirty="0" smtClean="0"/>
              <a:t> of </a:t>
            </a:r>
            <a:r>
              <a:rPr lang="nl-BE" sz="2000" dirty="0" err="1" smtClean="0"/>
              <a:t>them</a:t>
            </a:r>
            <a:r>
              <a:rPr lang="nl-BE" sz="2000" dirty="0" smtClean="0"/>
              <a:t> default.</a:t>
            </a:r>
          </a:p>
          <a:p>
            <a:pPr marL="457200" indent="-457200">
              <a:buAutoNum type="arabicPeriod"/>
            </a:pPr>
            <a:r>
              <a:rPr lang="nl-BE" sz="2000" dirty="0" err="1" smtClean="0"/>
              <a:t>Use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test set </a:t>
            </a:r>
            <a:r>
              <a:rPr lang="nl-BE" sz="2000" dirty="0" err="1" smtClean="0"/>
              <a:t>to</a:t>
            </a:r>
            <a:r>
              <a:rPr lang="nl-BE" sz="2000" dirty="0" smtClean="0"/>
              <a:t> test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accuracy</a:t>
            </a:r>
            <a:r>
              <a:rPr lang="nl-BE" sz="2000" dirty="0" smtClean="0"/>
              <a:t> of </a:t>
            </a:r>
            <a:r>
              <a:rPr lang="nl-BE" sz="2000" dirty="0" err="1" smtClean="0"/>
              <a:t>the</a:t>
            </a:r>
            <a:r>
              <a:rPr lang="nl-BE" sz="2000" dirty="0" smtClean="0"/>
              <a:t> model.</a:t>
            </a:r>
          </a:p>
          <a:p>
            <a:pPr marL="457200" indent="-457200">
              <a:buAutoNum type="arabicPeriod"/>
            </a:pPr>
            <a:r>
              <a:rPr lang="nl-BE" sz="2000" dirty="0" err="1" smtClean="0"/>
              <a:t>Now</a:t>
            </a:r>
            <a:r>
              <a:rPr lang="nl-BE" sz="2000" dirty="0" smtClean="0"/>
              <a:t> </a:t>
            </a:r>
            <a:r>
              <a:rPr lang="nl-BE" sz="2000" dirty="0" err="1" smtClean="0"/>
              <a:t>use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model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classify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new </a:t>
            </a:r>
            <a:r>
              <a:rPr lang="nl-BE" sz="2000" dirty="0" err="1" smtClean="0"/>
              <a:t>applicant</a:t>
            </a:r>
            <a:r>
              <a:rPr lang="nl-BE" sz="2000" dirty="0" smtClean="0"/>
              <a:t> as “</a:t>
            </a:r>
            <a:r>
              <a:rPr lang="nl-BE" sz="2000" dirty="0" err="1" smtClean="0"/>
              <a:t>good</a:t>
            </a:r>
            <a:r>
              <a:rPr lang="nl-BE" sz="2000" dirty="0" smtClean="0"/>
              <a:t>” or “bad”.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8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77"/>
    </mc:Choice>
    <mc:Fallback>
      <p:transition spd="slow" advTm="85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smtClean="0"/>
              <a:t>Evaluation of </a:t>
            </a:r>
            <a:r>
              <a:rPr lang="nl-BE" dirty="0" err="1" smtClean="0"/>
              <a:t>Classification</a:t>
            </a:r>
            <a:r>
              <a:rPr lang="nl-BE" dirty="0" smtClean="0"/>
              <a:t> </a:t>
            </a:r>
            <a:r>
              <a:rPr lang="nl-BE" dirty="0" err="1" smtClean="0"/>
              <a:t>Models</a:t>
            </a:r>
            <a:endParaRPr lang="nl-BE" dirty="0" smtClean="0"/>
          </a:p>
          <a:p>
            <a:pPr marL="0" indent="0">
              <a:buNone/>
            </a:pPr>
            <a:r>
              <a:rPr lang="nl-BE" sz="2400" dirty="0" err="1" smtClean="0"/>
              <a:t>Confusion</a:t>
            </a:r>
            <a:r>
              <a:rPr lang="nl-BE" sz="2400" dirty="0" smtClean="0"/>
              <a:t> Matrix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8666" y="3712496"/>
            <a:ext cx="3577389" cy="103872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044" y="3792525"/>
            <a:ext cx="1524000" cy="890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True Positive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41634" y="3792525"/>
            <a:ext cx="1524000" cy="8903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False Positive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4707" y="4779113"/>
            <a:ext cx="3577389" cy="10387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051" y="4847293"/>
            <a:ext cx="1524000" cy="890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smtClean="0">
                <a:solidFill>
                  <a:schemeClr val="tx1"/>
                </a:solidFill>
              </a:rPr>
              <a:t>False Negative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41634" y="4847292"/>
            <a:ext cx="1524000" cy="8903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smtClean="0">
                <a:solidFill>
                  <a:schemeClr val="tx1"/>
                </a:solidFill>
              </a:rPr>
              <a:t>True Negative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3591" y="3327122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Class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60074" y="4502388"/>
            <a:ext cx="171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Predicted Class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10889" y="2969511"/>
            <a:ext cx="48024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Precision/Positive Predictive Value:</a:t>
            </a:r>
          </a:p>
          <a:p>
            <a:pPr algn="ctr"/>
            <a:r>
              <a:rPr lang="en-US" sz="2000" dirty="0" smtClean="0"/>
              <a:t>True Positive</a:t>
            </a:r>
          </a:p>
          <a:p>
            <a:pPr algn="ctr"/>
            <a:r>
              <a:rPr lang="en-US" sz="2000" dirty="0" smtClean="0"/>
              <a:t>All Positive Predictions</a:t>
            </a:r>
          </a:p>
          <a:p>
            <a:endParaRPr lang="en-US" sz="2000" dirty="0"/>
          </a:p>
          <a:p>
            <a:r>
              <a:rPr lang="en-US" sz="2000" dirty="0" smtClean="0"/>
              <a:t>Recall/Sensitivity/True Positive Rate:</a:t>
            </a:r>
          </a:p>
          <a:p>
            <a:pPr algn="ctr"/>
            <a:r>
              <a:rPr lang="en-US" sz="2000" dirty="0" smtClean="0"/>
              <a:t>True Positive </a:t>
            </a:r>
          </a:p>
          <a:p>
            <a:pPr algn="ctr"/>
            <a:r>
              <a:rPr lang="en-US" sz="2000" dirty="0" smtClean="0"/>
              <a:t>All Actual Positives</a:t>
            </a:r>
          </a:p>
          <a:p>
            <a:endParaRPr lang="en-US" sz="2000" dirty="0" smtClean="0"/>
          </a:p>
          <a:p>
            <a:r>
              <a:rPr lang="en-US" sz="2000" dirty="0" smtClean="0"/>
              <a:t>Specificity/True Negative Rate:</a:t>
            </a:r>
          </a:p>
          <a:p>
            <a:pPr algn="ctr"/>
            <a:r>
              <a:rPr lang="en-US" sz="2000" dirty="0" smtClean="0"/>
              <a:t>True Negative</a:t>
            </a:r>
          </a:p>
          <a:p>
            <a:pPr algn="ctr"/>
            <a:r>
              <a:rPr lang="en-US" sz="2000" dirty="0" smtClean="0"/>
              <a:t>All </a:t>
            </a:r>
            <a:r>
              <a:rPr lang="en-US" sz="2000" dirty="0"/>
              <a:t>Actual </a:t>
            </a:r>
            <a:r>
              <a:rPr lang="en-US" sz="2000" dirty="0" smtClean="0"/>
              <a:t>Negatives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693044" y="5775353"/>
            <a:ext cx="1524000" cy="890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 Actual Positives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08064" y="4844435"/>
            <a:ext cx="1791020" cy="890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 Negative Predictions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84064" y="5775897"/>
            <a:ext cx="1524000" cy="890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 Actual Negatives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08064" y="3774712"/>
            <a:ext cx="1791020" cy="890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 Positive Predictions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245098" y="3620274"/>
            <a:ext cx="2603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196021" y="4842058"/>
            <a:ext cx="2603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42517" y="6081924"/>
            <a:ext cx="2603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997"/>
    </mc:Choice>
    <mc:Fallback>
      <p:transition spd="slow" advTm="132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Quick Review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Classification Techniques</a:t>
            </a:r>
          </a:p>
          <a:p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Regression Models</a:t>
            </a:r>
          </a:p>
          <a:p>
            <a:pPr lvl="1"/>
            <a:r>
              <a:rPr lang="en-US" dirty="0" smtClean="0"/>
              <a:t>Evaluation Metrics</a:t>
            </a:r>
          </a:p>
          <a:p>
            <a:pPr lvl="1"/>
            <a:r>
              <a:rPr lang="en-US" dirty="0" smtClean="0"/>
              <a:t>Compare to Classification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Selection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92"/>
    </mc:Choice>
    <mc:Fallback>
      <p:transition spd="slow" advTm="11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 smtClean="0"/>
              <a:t>Techniques</a:t>
            </a:r>
            <a:endParaRPr lang="nl-BE" sz="1600" dirty="0"/>
          </a:p>
          <a:p>
            <a:pPr marL="0" indent="0">
              <a:buNone/>
            </a:pPr>
            <a:endParaRPr lang="nl-BE" sz="2000" dirty="0" smtClean="0"/>
          </a:p>
          <a:p>
            <a:pPr marL="0" indent="0">
              <a:buNone/>
            </a:pPr>
            <a:r>
              <a:rPr lang="nl-BE" sz="2000" dirty="0" err="1" smtClean="0"/>
              <a:t>Linear</a:t>
            </a:r>
            <a:r>
              <a:rPr lang="nl-BE" sz="2000" dirty="0" smtClean="0"/>
              <a:t> </a:t>
            </a:r>
            <a:r>
              <a:rPr lang="nl-BE" sz="2000" dirty="0" err="1" smtClean="0"/>
              <a:t>Regression</a:t>
            </a:r>
            <a:endParaRPr lang="nl-BE" sz="2000" dirty="0" smtClean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nl-BE" sz="2000" dirty="0" err="1" smtClean="0"/>
              <a:t>Given</a:t>
            </a:r>
            <a:r>
              <a:rPr lang="nl-BE" sz="2000" dirty="0" smtClean="0"/>
              <a:t> a set of predictor variables, x</a:t>
            </a:r>
            <a:r>
              <a:rPr lang="nl-BE" sz="2000" baseline="-25000" dirty="0" smtClean="0"/>
              <a:t>1</a:t>
            </a:r>
            <a:r>
              <a:rPr lang="nl-BE" sz="2000" dirty="0" smtClean="0"/>
              <a:t>, x</a:t>
            </a:r>
            <a:r>
              <a:rPr lang="nl-BE" sz="2000" baseline="-25000" dirty="0" smtClean="0"/>
              <a:t>2</a:t>
            </a:r>
            <a:r>
              <a:rPr lang="nl-BE" sz="2000" dirty="0" smtClean="0"/>
              <a:t>, …, </a:t>
            </a:r>
            <a:r>
              <a:rPr lang="nl-BE" sz="2000" dirty="0" err="1" smtClean="0"/>
              <a:t>x</a:t>
            </a:r>
            <a:r>
              <a:rPr lang="nl-BE" sz="2000" baseline="-25000" dirty="0" err="1" smtClean="0"/>
              <a:t>p</a:t>
            </a:r>
            <a:r>
              <a:rPr lang="nl-BE" sz="2000" baseline="-25000" dirty="0" smtClean="0"/>
              <a:t>,</a:t>
            </a:r>
            <a:r>
              <a:rPr lang="nl-BE" sz="2000" dirty="0" smtClean="0"/>
              <a:t> </a:t>
            </a:r>
            <a:r>
              <a:rPr lang="nl-BE" sz="2000" dirty="0" err="1" smtClean="0"/>
              <a:t>try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determine</a:t>
            </a:r>
            <a:r>
              <a:rPr lang="nl-BE" sz="2000" dirty="0" smtClean="0"/>
              <a:t> </a:t>
            </a:r>
            <a:r>
              <a:rPr lang="nl-BE" sz="2000" dirty="0" err="1" smtClean="0"/>
              <a:t>value</a:t>
            </a:r>
            <a:r>
              <a:rPr lang="nl-BE" sz="2000" dirty="0" smtClean="0"/>
              <a:t> y (</a:t>
            </a:r>
            <a:r>
              <a:rPr lang="nl-BE" sz="2000" dirty="0" err="1" smtClean="0"/>
              <a:t>continuous</a:t>
            </a:r>
            <a:r>
              <a:rPr lang="nl-BE" sz="2000" dirty="0" smtClean="0"/>
              <a:t>).</a:t>
            </a:r>
          </a:p>
          <a:p>
            <a:pPr marL="0" indent="0">
              <a:buNone/>
            </a:pPr>
            <a:r>
              <a:rPr lang="nl-BE" sz="2000" dirty="0" smtClean="0"/>
              <a:t>For </a:t>
            </a:r>
            <a:r>
              <a:rPr lang="nl-BE" sz="2000" dirty="0" err="1" smtClean="0"/>
              <a:t>example</a:t>
            </a:r>
            <a:r>
              <a:rPr lang="nl-BE" sz="2000" dirty="0" smtClean="0"/>
              <a:t>, </a:t>
            </a:r>
            <a:r>
              <a:rPr lang="nl-BE" sz="2000" dirty="0" err="1" smtClean="0"/>
              <a:t>suppose</a:t>
            </a:r>
            <a:r>
              <a:rPr lang="nl-BE" sz="2000" dirty="0" smtClean="0"/>
              <a:t> a bank is </a:t>
            </a:r>
            <a:r>
              <a:rPr lang="nl-BE" sz="2000" dirty="0" err="1" smtClean="0"/>
              <a:t>evaluating</a:t>
            </a:r>
            <a:r>
              <a:rPr lang="nl-BE" sz="2000" dirty="0" smtClean="0"/>
              <a:t> </a:t>
            </a:r>
            <a:r>
              <a:rPr lang="nl-BE" sz="2000" dirty="0" err="1" smtClean="0"/>
              <a:t>an</a:t>
            </a:r>
            <a:r>
              <a:rPr lang="nl-BE" sz="2000" dirty="0" smtClean="0"/>
              <a:t> </a:t>
            </a:r>
            <a:r>
              <a:rPr lang="nl-BE" sz="2000" dirty="0" err="1" smtClean="0"/>
              <a:t>an</a:t>
            </a:r>
            <a:r>
              <a:rPr lang="nl-BE" sz="2000" dirty="0" smtClean="0"/>
              <a:t> </a:t>
            </a:r>
            <a:r>
              <a:rPr lang="nl-BE" sz="2000" dirty="0" err="1" smtClean="0"/>
              <a:t>applicant</a:t>
            </a:r>
            <a:r>
              <a:rPr lang="nl-BE" sz="2000" dirty="0" smtClean="0"/>
              <a:t> </a:t>
            </a:r>
            <a:r>
              <a:rPr lang="nl-BE" sz="2000" dirty="0" err="1" smtClean="0"/>
              <a:t>for</a:t>
            </a:r>
            <a:r>
              <a:rPr lang="nl-BE" sz="2000" dirty="0" smtClean="0"/>
              <a:t> a house </a:t>
            </a:r>
            <a:r>
              <a:rPr lang="nl-BE" sz="2000" dirty="0" err="1" smtClean="0"/>
              <a:t>loan</a:t>
            </a:r>
            <a:r>
              <a:rPr lang="nl-BE" sz="2000" dirty="0" smtClean="0"/>
              <a:t>: The </a:t>
            </a:r>
            <a:r>
              <a:rPr lang="nl-BE" sz="2000" dirty="0" err="1" smtClean="0"/>
              <a:t>applicant</a:t>
            </a:r>
            <a:r>
              <a:rPr lang="nl-BE" sz="2000" dirty="0" smtClean="0"/>
              <a:t> is 32 </a:t>
            </a:r>
            <a:r>
              <a:rPr lang="nl-BE" sz="2000" dirty="0" err="1" smtClean="0"/>
              <a:t>years</a:t>
            </a:r>
            <a:r>
              <a:rPr lang="nl-BE" sz="2000" dirty="0" smtClean="0"/>
              <a:t> </a:t>
            </a:r>
            <a:r>
              <a:rPr lang="nl-BE" sz="2000" dirty="0" err="1" smtClean="0"/>
              <a:t>old</a:t>
            </a:r>
            <a:r>
              <a:rPr lang="nl-BE" sz="2000" dirty="0" smtClean="0"/>
              <a:t>, has a </a:t>
            </a:r>
            <a:r>
              <a:rPr lang="nl-BE" sz="2000" dirty="0" err="1" smtClean="0"/>
              <a:t>salary</a:t>
            </a:r>
            <a:r>
              <a:rPr lang="nl-BE" sz="2000" dirty="0" smtClean="0"/>
              <a:t> of 2500 </a:t>
            </a:r>
            <a:r>
              <a:rPr lang="nl-BE" sz="2000" dirty="0" err="1" smtClean="0"/>
              <a:t>euros</a:t>
            </a:r>
            <a:r>
              <a:rPr lang="nl-BE" sz="2000" dirty="0" smtClean="0"/>
              <a:t> per </a:t>
            </a:r>
            <a:r>
              <a:rPr lang="nl-BE" sz="2000" dirty="0" err="1" smtClean="0"/>
              <a:t>month</a:t>
            </a:r>
            <a:r>
              <a:rPr lang="nl-BE" sz="2000" dirty="0" smtClean="0"/>
              <a:t>, is </a:t>
            </a:r>
            <a:r>
              <a:rPr lang="nl-BE" sz="2000" dirty="0" err="1" smtClean="0"/>
              <a:t>unmarried</a:t>
            </a:r>
            <a:r>
              <a:rPr lang="nl-BE" sz="2000" dirty="0" smtClean="0"/>
              <a:t>, </a:t>
            </a:r>
            <a:r>
              <a:rPr lang="nl-BE" sz="2000" dirty="0" err="1" smtClean="0"/>
              <a:t>and</a:t>
            </a:r>
            <a:r>
              <a:rPr lang="nl-BE" sz="2000" dirty="0" smtClean="0"/>
              <a:t> has </a:t>
            </a:r>
            <a:r>
              <a:rPr lang="nl-BE" sz="2000" dirty="0" err="1" smtClean="0"/>
              <a:t>an</a:t>
            </a:r>
            <a:r>
              <a:rPr lang="nl-BE" sz="2000" dirty="0" smtClean="0"/>
              <a:t> </a:t>
            </a:r>
            <a:r>
              <a:rPr lang="nl-BE" sz="2000" dirty="0" err="1" smtClean="0"/>
              <a:t>existing</a:t>
            </a:r>
            <a:r>
              <a:rPr lang="nl-BE" sz="2000" dirty="0" smtClean="0"/>
              <a:t> </a:t>
            </a:r>
            <a:r>
              <a:rPr lang="nl-BE" sz="2000" dirty="0" err="1" smtClean="0"/>
              <a:t>loan</a:t>
            </a:r>
            <a:r>
              <a:rPr lang="nl-BE" sz="2000" dirty="0" smtClean="0"/>
              <a:t> </a:t>
            </a:r>
            <a:r>
              <a:rPr lang="nl-BE" sz="2000" dirty="0" err="1" smtClean="0"/>
              <a:t>for</a:t>
            </a:r>
            <a:r>
              <a:rPr lang="nl-BE" sz="2000" dirty="0" smtClean="0"/>
              <a:t> a </a:t>
            </a:r>
            <a:r>
              <a:rPr lang="nl-BE" sz="2000" dirty="0" err="1" smtClean="0"/>
              <a:t>car</a:t>
            </a:r>
            <a:r>
              <a:rPr lang="nl-BE" sz="2000" dirty="0" smtClean="0"/>
              <a:t> in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amount</a:t>
            </a:r>
            <a:r>
              <a:rPr lang="nl-BE" sz="2000" dirty="0" smtClean="0"/>
              <a:t> of 8750 </a:t>
            </a:r>
            <a:r>
              <a:rPr lang="nl-BE" sz="2000" dirty="0" err="1" smtClean="0"/>
              <a:t>euros</a:t>
            </a:r>
            <a:r>
              <a:rPr lang="nl-BE" sz="2000" dirty="0" smtClean="0"/>
              <a:t> </a:t>
            </a:r>
            <a:r>
              <a:rPr lang="nl-BE" sz="2000" dirty="0" err="1" smtClean="0"/>
              <a:t>which</a:t>
            </a:r>
            <a:r>
              <a:rPr lang="nl-BE" sz="2000" dirty="0" smtClean="0"/>
              <a:t> is </a:t>
            </a:r>
            <a:r>
              <a:rPr lang="nl-BE" sz="2000" dirty="0" err="1" smtClean="0"/>
              <a:t>due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be</a:t>
            </a:r>
            <a:r>
              <a:rPr lang="nl-BE" sz="2000" dirty="0" smtClean="0"/>
              <a:t> </a:t>
            </a:r>
            <a:r>
              <a:rPr lang="nl-BE" sz="2000" dirty="0" err="1" smtClean="0"/>
              <a:t>paid</a:t>
            </a:r>
            <a:r>
              <a:rPr lang="nl-BE" sz="2000" dirty="0" smtClean="0"/>
              <a:t> in 30 </a:t>
            </a:r>
            <a:r>
              <a:rPr lang="nl-BE" sz="2000" dirty="0" err="1" smtClean="0"/>
              <a:t>months</a:t>
            </a:r>
            <a:r>
              <a:rPr lang="nl-BE" sz="2000" dirty="0" smtClean="0"/>
              <a:t>. How </a:t>
            </a:r>
            <a:r>
              <a:rPr lang="nl-BE" sz="2000" dirty="0" err="1" smtClean="0"/>
              <a:t>many</a:t>
            </a:r>
            <a:r>
              <a:rPr lang="nl-BE" sz="2000" dirty="0" smtClean="0"/>
              <a:t> </a:t>
            </a:r>
            <a:r>
              <a:rPr lang="nl-BE" sz="2000" dirty="0" err="1" smtClean="0"/>
              <a:t>months</a:t>
            </a:r>
            <a:r>
              <a:rPr lang="nl-BE" sz="2000" dirty="0" smtClean="0"/>
              <a:t> </a:t>
            </a:r>
            <a:r>
              <a:rPr lang="nl-BE" sz="2000" dirty="0" err="1" smtClean="0"/>
              <a:t>will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customer continue </a:t>
            </a:r>
            <a:r>
              <a:rPr lang="nl-BE" sz="2000" dirty="0" err="1" smtClean="0"/>
              <a:t>paying</a:t>
            </a:r>
            <a:r>
              <a:rPr lang="nl-BE" sz="2000" dirty="0" smtClean="0"/>
              <a:t> </a:t>
            </a:r>
            <a:r>
              <a:rPr lang="nl-BE" sz="2000" dirty="0" err="1" smtClean="0"/>
              <a:t>their</a:t>
            </a:r>
            <a:r>
              <a:rPr lang="nl-BE" sz="2000" dirty="0" smtClean="0"/>
              <a:t> </a:t>
            </a:r>
            <a:r>
              <a:rPr lang="nl-BE" sz="2000" dirty="0" err="1" smtClean="0"/>
              <a:t>loan</a:t>
            </a:r>
            <a:r>
              <a:rPr lang="nl-BE" sz="2000" dirty="0" smtClean="0"/>
              <a:t>?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7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254"/>
    </mc:Choice>
    <mc:Fallback>
      <p:transition spd="slow" advTm="96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smtClean="0"/>
              <a:t>Simple </a:t>
            </a:r>
            <a:r>
              <a:rPr lang="nl-BE" dirty="0" err="1" smtClean="0"/>
              <a:t>Linear</a:t>
            </a:r>
            <a:r>
              <a:rPr lang="nl-BE" dirty="0" smtClean="0"/>
              <a:t> </a:t>
            </a:r>
            <a:r>
              <a:rPr lang="nl-BE" dirty="0" err="1" smtClean="0"/>
              <a:t>Regression</a:t>
            </a:r>
            <a:endParaRPr lang="nl-BE" sz="1600" dirty="0"/>
          </a:p>
          <a:p>
            <a:pPr marL="0" indent="0">
              <a:buNone/>
            </a:pPr>
            <a:endParaRPr lang="nl-BE" sz="2000" dirty="0" smtClean="0"/>
          </a:p>
          <a:p>
            <a:pPr marL="0" indent="0">
              <a:buNone/>
            </a:pPr>
            <a:r>
              <a:rPr lang="nl-BE" sz="2000" dirty="0" smtClean="0"/>
              <a:t>Simple: 1 predictor </a:t>
            </a:r>
            <a:r>
              <a:rPr lang="nl-BE" sz="2000" dirty="0" err="1" smtClean="0"/>
              <a:t>variable</a:t>
            </a:r>
            <a:r>
              <a:rPr lang="nl-BE" sz="2000" dirty="0" smtClean="0"/>
              <a:t> X, </a:t>
            </a:r>
            <a:r>
              <a:rPr lang="nl-BE" sz="2000" dirty="0" err="1" smtClean="0"/>
              <a:t>try</a:t>
            </a:r>
            <a:r>
              <a:rPr lang="nl-BE" sz="2000" dirty="0" smtClean="0"/>
              <a:t>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predict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value</a:t>
            </a:r>
            <a:r>
              <a:rPr lang="nl-BE" sz="2000" dirty="0" smtClean="0"/>
              <a:t> of Y</a:t>
            </a: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es-ES" sz="2400" dirty="0">
                <a:latin typeface="+mj-lt"/>
              </a:rPr>
              <a:t>Y = β0 + </a:t>
            </a:r>
            <a:r>
              <a:rPr lang="es-ES" sz="2400" dirty="0" smtClean="0">
                <a:latin typeface="+mj-lt"/>
              </a:rPr>
              <a:t>β1*X </a:t>
            </a:r>
            <a:r>
              <a:rPr lang="es-ES" sz="2400" dirty="0">
                <a:latin typeface="+mj-lt"/>
              </a:rPr>
              <a:t>+ </a:t>
            </a:r>
            <a:r>
              <a:rPr lang="es-ES" sz="2400" dirty="0" smtClean="0">
                <a:latin typeface="+mj-lt"/>
              </a:rPr>
              <a:t>ε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smtClean="0"/>
              <a:t>ε</a:t>
            </a:r>
            <a:r>
              <a:rPr lang="nl-BE" sz="2000" dirty="0" smtClean="0"/>
              <a:t> </a:t>
            </a:r>
            <a:r>
              <a:rPr lang="nl-BE" sz="2000" dirty="0" err="1" smtClean="0"/>
              <a:t>represents</a:t>
            </a:r>
            <a:r>
              <a:rPr lang="nl-BE" sz="2000" dirty="0" smtClean="0"/>
              <a:t> “</a:t>
            </a:r>
            <a:r>
              <a:rPr lang="nl-BE" sz="2000" dirty="0" err="1" smtClean="0"/>
              <a:t>noise</a:t>
            </a:r>
            <a:r>
              <a:rPr lang="nl-BE" sz="2000" dirty="0" smtClean="0"/>
              <a:t>”</a:t>
            </a: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nl-BE" sz="2000" dirty="0" err="1" smtClean="0"/>
              <a:t>Use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training data set </a:t>
            </a:r>
            <a:r>
              <a:rPr lang="nl-BE" sz="2000" dirty="0" err="1" smtClean="0"/>
              <a:t>to</a:t>
            </a:r>
            <a:r>
              <a:rPr lang="nl-BE" sz="2000" dirty="0" smtClean="0"/>
              <a:t> </a:t>
            </a:r>
            <a:r>
              <a:rPr lang="nl-BE" sz="2000" dirty="0" err="1" smtClean="0"/>
              <a:t>estimate</a:t>
            </a:r>
            <a:r>
              <a:rPr lang="nl-BE" sz="2000" dirty="0" smtClean="0"/>
              <a:t> </a:t>
            </a:r>
            <a:r>
              <a:rPr lang="es-ES" sz="2000" dirty="0"/>
              <a:t>β0 </a:t>
            </a:r>
            <a:r>
              <a:rPr lang="es-ES" sz="2000" dirty="0" smtClean="0"/>
              <a:t>and β1.</a:t>
            </a:r>
          </a:p>
          <a:p>
            <a:pPr marL="0" indent="0">
              <a:buNone/>
            </a:pPr>
            <a:r>
              <a:rPr lang="es-ES" sz="2000" dirty="0" err="1" smtClean="0"/>
              <a:t>Estimate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noise</a:t>
            </a:r>
            <a:r>
              <a:rPr lang="es-ES" sz="2000" dirty="0" smtClean="0"/>
              <a:t> </a:t>
            </a:r>
            <a:r>
              <a:rPr lang="es-ES" sz="2000" dirty="0" err="1" smtClean="0"/>
              <a:t>or</a:t>
            </a:r>
            <a:r>
              <a:rPr lang="es-ES" sz="2000" dirty="0" smtClean="0"/>
              <a:t> error </a:t>
            </a:r>
            <a:r>
              <a:rPr lang="es-ES" sz="2000" dirty="0" err="1" smtClean="0"/>
              <a:t>constant</a:t>
            </a:r>
            <a:r>
              <a:rPr lang="es-ES" sz="2000" dirty="0" smtClean="0"/>
              <a:t> </a:t>
            </a:r>
            <a:r>
              <a:rPr lang="es-ES" sz="2000" dirty="0" err="1" smtClean="0"/>
              <a:t>based</a:t>
            </a:r>
            <a:r>
              <a:rPr lang="es-ES" sz="2000" dirty="0" smtClean="0"/>
              <a:t> </a:t>
            </a:r>
            <a:r>
              <a:rPr lang="es-ES" sz="2000" dirty="0" err="1" smtClean="0"/>
              <a:t>on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standard </a:t>
            </a:r>
            <a:r>
              <a:rPr lang="es-ES" sz="2000" dirty="0" err="1" smtClean="0"/>
              <a:t>deviation</a:t>
            </a:r>
            <a:r>
              <a:rPr lang="es-ES" sz="2000" dirty="0" smtClean="0"/>
              <a:t> </a:t>
            </a:r>
            <a:r>
              <a:rPr lang="es-ES" sz="2000" dirty="0" err="1" smtClean="0"/>
              <a:t>estimate</a:t>
            </a:r>
            <a:r>
              <a:rPr lang="es-ES" sz="2000" dirty="0" smtClean="0"/>
              <a:t> in output</a:t>
            </a:r>
            <a:endParaRPr lang="es-E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4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58"/>
    </mc:Choice>
    <mc:Fallback>
      <p:transition spd="slow" advTm="7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PM Week 1 Slides.potx" id="{381FD1BA-E69B-46D4-8655-5B840EB4BC6F}" vid="{D866FEEF-6E8E-4EF0-AAEC-7E21C264A54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BPM Week 1 Slides</Template>
  <TotalTime>6802</TotalTime>
  <Words>1125</Words>
  <Application>Microsoft Office PowerPoint</Application>
  <PresentationFormat>Widescreen</PresentationFormat>
  <Paragraphs>214</Paragraphs>
  <Slides>21</Slides>
  <Notes>15</Notes>
  <HiddenSlides>0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Tahoma (Body)</vt:lpstr>
      <vt:lpstr>Arial</vt:lpstr>
      <vt:lpstr>Calibri</vt:lpstr>
      <vt:lpstr>Cambria Math</vt:lpstr>
      <vt:lpstr>Tahoma</vt:lpstr>
      <vt:lpstr>Wingdings</vt:lpstr>
      <vt:lpstr>Kantoorthema</vt:lpstr>
      <vt:lpstr>Business Analytics minor</vt:lpstr>
      <vt:lpstr>Agenda</vt:lpstr>
      <vt:lpstr>Agenda</vt:lpstr>
      <vt:lpstr>Quick Review</vt:lpstr>
      <vt:lpstr>Quick Review</vt:lpstr>
      <vt:lpstr>Quick Review</vt:lpstr>
      <vt:lpstr>Agenda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Agenda</vt:lpstr>
      <vt:lpstr>Feature Selection</vt:lpstr>
      <vt:lpstr>Regression</vt:lpstr>
      <vt:lpstr>Feature Selection</vt:lpstr>
      <vt:lpstr>Any questions?</vt:lpstr>
    </vt:vector>
  </TitlesOfParts>
  <Company>UC Leuven-Limburg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Process Management</dc:title>
  <dc:creator>Karen Baerts</dc:creator>
  <cp:lastModifiedBy>Aimée Backiel</cp:lastModifiedBy>
  <cp:revision>93</cp:revision>
  <cp:lastPrinted>2019-03-11T10:06:08Z</cp:lastPrinted>
  <dcterms:created xsi:type="dcterms:W3CDTF">2018-02-21T07:23:56Z</dcterms:created>
  <dcterms:modified xsi:type="dcterms:W3CDTF">2020-03-15T18:03:33Z</dcterms:modified>
</cp:coreProperties>
</file>